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3" r:id="rId2"/>
    <p:sldId id="279" r:id="rId3"/>
    <p:sldId id="375" r:id="rId4"/>
    <p:sldId id="266" r:id="rId5"/>
    <p:sldId id="281" r:id="rId6"/>
    <p:sldId id="286" r:id="rId7"/>
    <p:sldId id="287" r:id="rId8"/>
    <p:sldId id="299" r:id="rId9"/>
    <p:sldId id="301" r:id="rId10"/>
    <p:sldId id="288" r:id="rId11"/>
    <p:sldId id="302" r:id="rId12"/>
    <p:sldId id="303" r:id="rId13"/>
    <p:sldId id="300" r:id="rId14"/>
    <p:sldId id="298" r:id="rId15"/>
    <p:sldId id="354" r:id="rId16"/>
    <p:sldId id="289" r:id="rId17"/>
    <p:sldId id="304" r:id="rId18"/>
    <p:sldId id="305" r:id="rId19"/>
    <p:sldId id="306" r:id="rId20"/>
    <p:sldId id="307" r:id="rId21"/>
    <p:sldId id="309" r:id="rId22"/>
    <p:sldId id="290" r:id="rId23"/>
    <p:sldId id="315" r:id="rId24"/>
    <p:sldId id="310" r:id="rId25"/>
    <p:sldId id="316" r:id="rId26"/>
    <p:sldId id="311" r:id="rId27"/>
    <p:sldId id="312" r:id="rId28"/>
    <p:sldId id="313" r:id="rId29"/>
    <p:sldId id="314" r:id="rId30"/>
    <p:sldId id="374" r:id="rId31"/>
    <p:sldId id="352" r:id="rId32"/>
    <p:sldId id="350" r:id="rId33"/>
    <p:sldId id="360" r:id="rId34"/>
    <p:sldId id="359" r:id="rId35"/>
    <p:sldId id="361" r:id="rId36"/>
    <p:sldId id="335" r:id="rId37"/>
    <p:sldId id="371" r:id="rId38"/>
    <p:sldId id="363" r:id="rId39"/>
    <p:sldId id="340" r:id="rId40"/>
    <p:sldId id="342" r:id="rId41"/>
    <p:sldId id="365" r:id="rId42"/>
    <p:sldId id="366" r:id="rId43"/>
    <p:sldId id="367" r:id="rId44"/>
    <p:sldId id="368" r:id="rId45"/>
    <p:sldId id="336" r:id="rId46"/>
    <p:sldId id="337" r:id="rId47"/>
    <p:sldId id="338" r:id="rId48"/>
    <p:sldId id="341" r:id="rId49"/>
    <p:sldId id="339" r:id="rId50"/>
    <p:sldId id="343" r:id="rId51"/>
    <p:sldId id="345" r:id="rId52"/>
    <p:sldId id="347" r:id="rId53"/>
    <p:sldId id="346" r:id="rId54"/>
    <p:sldId id="370" r:id="rId55"/>
    <p:sldId id="348" r:id="rId56"/>
    <p:sldId id="378" r:id="rId57"/>
    <p:sldId id="369" r:id="rId58"/>
    <p:sldId id="372" r:id="rId59"/>
    <p:sldId id="349" r:id="rId60"/>
    <p:sldId id="351" r:id="rId61"/>
    <p:sldId id="292" r:id="rId62"/>
    <p:sldId id="355" r:id="rId63"/>
    <p:sldId id="356" r:id="rId64"/>
    <p:sldId id="294" r:id="rId65"/>
    <p:sldId id="353" r:id="rId66"/>
    <p:sldId id="364" r:id="rId67"/>
    <p:sldId id="295" r:id="rId68"/>
    <p:sldId id="272" r:id="rId69"/>
    <p:sldId id="278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49D34"/>
    <a:srgbClr val="E29422"/>
    <a:srgbClr val="F1E3D3"/>
    <a:srgbClr val="D3DFED"/>
    <a:srgbClr val="FFF0E1"/>
    <a:srgbClr val="CCFF66"/>
    <a:srgbClr val="FFC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4660"/>
  </p:normalViewPr>
  <p:slideViewPr>
    <p:cSldViewPr snapToGrid="0">
      <p:cViewPr varScale="1">
        <p:scale>
          <a:sx n="85" d="100"/>
          <a:sy n="85" d="100"/>
        </p:scale>
        <p:origin x="7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CF235-7D06-8BF3-4ACB-8D780C3FE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07EB9A-01F3-7140-7FB3-62F396D01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03160-3892-3AE7-9D6F-DE7369E0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C6E232-2776-7624-3FCA-EC2418A1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0C424A-F5E6-7286-3551-969A4121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35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FC5C2-C634-0683-1B03-A42F7CB3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CED94-9CB3-8FC6-7B11-1C351B217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3B3B5-497E-D0C3-50E2-5FB0E9F2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F858F6-BCC4-7261-B4C7-803AE3F5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0B6787-57CD-D33E-86A5-245AA302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9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E331BD-74C1-C0F5-234F-5F82EB35D8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B5ABFC-B74E-F269-8B81-3B9E4D01D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AFB00-7BCB-BB68-83A5-03774FC4A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338384-6406-217E-84CB-0857195B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09A41-81D6-A13E-FD10-57A5BABC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7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FE6F-0CF8-3511-826A-74ADC3B1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AC73A-B925-4B09-AFB4-B6216CF46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24F13F-E78A-55F1-5077-778AE62F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77D75-F0DE-0BD0-B0B1-3953D992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AA01B-73B7-1806-AECC-D79FDF7A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6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517B1-25C3-46DE-2F35-CF880BE5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7F5B1-8F5A-012B-C264-158FB1398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35CA1-0C86-0EAE-E34C-D5F7AC27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BD9E98-AC9C-283D-481A-D3B22429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4321-119B-A20E-3ED1-558389B4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55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B574-BD8E-1F20-2E3F-0C84938E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840EF-4032-6692-5572-14F955D38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410E64-8D42-309A-DA4C-D84E2A8E7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3FDBAC-4E7F-0CD2-3A3D-C101DE99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CD4A7-44F9-B84E-D1E3-B1EF0C1D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4DABB8-32DD-C148-710A-6E510766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34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262E3-BDB2-95DF-BA0E-387B7954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235BD1-1583-09BD-9465-20E188444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BC14AA-726E-3C61-90F0-854941BC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343847-8DAC-0F1D-03B5-45CCC7CF2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CB37AA-B08A-C792-05F4-48925FC0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95E0F5-79B6-DC45-EFE0-C01A146A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448E68-F514-9876-9D14-0FCC718F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BFB6A9-00A5-A6D4-5A1D-A0298A19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50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2C455-67B7-7B1B-91D0-076A40FE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FD985D-9878-99B2-42A1-0CCA9D4D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A847E3-1858-5DB8-18A4-00F9E143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DC99BF-9924-6306-1FBA-128DC125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5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14A5C1-99E4-3EE5-25CF-63F49213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3EC4C4-8409-6E02-9E86-7D6E3EC7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4FDEF-60BF-A571-3347-2D870E21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DD01A-C9D8-59A7-8370-E61E1FCD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AA3CD-0620-6CA4-1A20-566BA4558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77EEA9-13E9-0DB7-5068-C2E828287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BB8973-68D1-DF7B-645E-CBFE19FCD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7C2803-4EF1-ECA0-40F2-C18992A7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FB3176-7311-EE94-33EB-EF47F0AA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23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160EC-FA6A-32B6-9FFC-A5C4EA29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6C82B0-9016-BDAC-F232-ADA914206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392C4-9FEA-B5AB-EFC8-70607BBC2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29B99-8FAA-89F9-A057-111F6F77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CC8083-F96D-AAF0-5520-E4EDF9A8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DEF51-53A7-34F5-E304-E32F5821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01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3D7B30-5586-2A42-7DA9-16BB48D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797842-D9F7-3365-DAD1-07F8A7A63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ABEBF-51FD-7408-DF9D-08AE90FE9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FECA1-9658-45A1-9E79-2507D3553445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2FCE8-24DE-7BF0-670A-38F34010A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20D56-1689-13C9-0BA4-87B208A60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E9E2-5314-44C6-9408-BD492C579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52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11.jp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hyperlink" Target="https://docs.google.com/document/d/1HvNpi-0qdu06Lc7GyC6Ab2V7wLSBWR7uI1lsMURMCRQ/edit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7E34BC-8BD7-AB7E-9D7B-94B168988516}"/>
              </a:ext>
            </a:extLst>
          </p:cNvPr>
          <p:cNvSpPr txBox="1"/>
          <p:nvPr/>
        </p:nvSpPr>
        <p:spPr>
          <a:xfrm>
            <a:off x="1595718" y="6275294"/>
            <a:ext cx="1855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보고 또 보고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F9F9B5-161F-AD46-F09F-2EF43F5A7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90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135703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03 - 2 DB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EE44D-EB5D-1788-4A16-30BB2F4F37C4}"/>
              </a:ext>
            </a:extLst>
          </p:cNvPr>
          <p:cNvSpPr txBox="1"/>
          <p:nvPr/>
        </p:nvSpPr>
        <p:spPr>
          <a:xfrm>
            <a:off x="9833" y="118990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영업보고서 테이블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8720E76-1CEA-1E08-15A7-F7A2FB136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862732"/>
              </p:ext>
            </p:extLst>
          </p:nvPr>
        </p:nvGraphicFramePr>
        <p:xfrm>
          <a:off x="176981" y="1520822"/>
          <a:ext cx="11838038" cy="435133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59">
                  <a:extLst>
                    <a:ext uri="{9D8B030D-6E8A-4147-A177-3AD203B41FA5}">
                      <a16:colId xmlns:a16="http://schemas.microsoft.com/office/drawing/2014/main" val="2685861655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820278480"/>
                    </a:ext>
                  </a:extLst>
                </a:gridCol>
                <a:gridCol w="1250571">
                  <a:extLst>
                    <a:ext uri="{9D8B030D-6E8A-4147-A177-3AD203B41FA5}">
                      <a16:colId xmlns:a16="http://schemas.microsoft.com/office/drawing/2014/main" val="1888703005"/>
                    </a:ext>
                  </a:extLst>
                </a:gridCol>
                <a:gridCol w="1473132">
                  <a:extLst>
                    <a:ext uri="{9D8B030D-6E8A-4147-A177-3AD203B41FA5}">
                      <a16:colId xmlns:a16="http://schemas.microsoft.com/office/drawing/2014/main" val="3354680076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1409621433"/>
                    </a:ext>
                  </a:extLst>
                </a:gridCol>
                <a:gridCol w="275551">
                  <a:extLst>
                    <a:ext uri="{9D8B030D-6E8A-4147-A177-3AD203B41FA5}">
                      <a16:colId xmlns:a16="http://schemas.microsoft.com/office/drawing/2014/main" val="231728373"/>
                    </a:ext>
                  </a:extLst>
                </a:gridCol>
                <a:gridCol w="837248">
                  <a:extLst>
                    <a:ext uri="{9D8B030D-6E8A-4147-A177-3AD203B41FA5}">
                      <a16:colId xmlns:a16="http://schemas.microsoft.com/office/drawing/2014/main" val="859552138"/>
                    </a:ext>
                  </a:extLst>
                </a:gridCol>
                <a:gridCol w="1356551">
                  <a:extLst>
                    <a:ext uri="{9D8B030D-6E8A-4147-A177-3AD203B41FA5}">
                      <a16:colId xmlns:a16="http://schemas.microsoft.com/office/drawing/2014/main" val="3063711261"/>
                    </a:ext>
                  </a:extLst>
                </a:gridCol>
                <a:gridCol w="784257">
                  <a:extLst>
                    <a:ext uri="{9D8B030D-6E8A-4147-A177-3AD203B41FA5}">
                      <a16:colId xmlns:a16="http://schemas.microsoft.com/office/drawing/2014/main" val="3998028858"/>
                    </a:ext>
                  </a:extLst>
                </a:gridCol>
                <a:gridCol w="1748681">
                  <a:extLst>
                    <a:ext uri="{9D8B030D-6E8A-4147-A177-3AD203B41FA5}">
                      <a16:colId xmlns:a16="http://schemas.microsoft.com/office/drawing/2014/main" val="536885719"/>
                    </a:ext>
                  </a:extLst>
                </a:gridCol>
              </a:tblGrid>
              <a:tr h="24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테이블명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>
                          <a:effectLst/>
                        </a:rPr>
                        <a:t>논리적 테이블명</a:t>
                      </a:r>
                      <a:endParaRPr lang="ko-KR" altLang="en-US" sz="1200" b="1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>
                          <a:effectLst/>
                        </a:rPr>
                        <a:t>논리적 컬럼명</a:t>
                      </a:r>
                      <a:endParaRPr lang="ko-KR" altLang="en-US" sz="1200" b="1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PK</a:t>
                      </a:r>
                      <a:endParaRPr lang="en-US" sz="1200" b="1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FK</a:t>
                      </a:r>
                      <a:endParaRPr lang="en-US" sz="1200" b="1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NOT NULL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TYPE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DEFAULT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참조 테이블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3771804417"/>
                  </a:ext>
                </a:extLst>
              </a:tr>
              <a:tr h="244000">
                <a:tc rowSpan="18"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SALES_REPORT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R_NO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rowSpan="1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effectLst/>
                        </a:rPr>
                        <a:t>영업보고서</a:t>
                      </a:r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 순서번호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3069063298"/>
                  </a:ext>
                </a:extLst>
              </a:tr>
              <a:tr h="2033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REPORT_NO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 번호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3904578922"/>
                  </a:ext>
                </a:extLst>
              </a:tr>
              <a:tr h="2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REPORT_CODE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 종류코드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REPORT_TYPE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817437278"/>
                  </a:ext>
                </a:extLst>
              </a:tr>
              <a:tr h="2033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COMPANY_CODE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회사코드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COMPANY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1719316891"/>
                  </a:ext>
                </a:extLst>
              </a:tr>
              <a:tr h="2033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EMP_NO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사원번호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EMPLOYEE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4095124464"/>
                  </a:ext>
                </a:extLst>
              </a:tr>
              <a:tr h="2033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APPROVAL_LINE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결재라인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2193496518"/>
                  </a:ext>
                </a:extLst>
              </a:tr>
              <a:tr h="2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TITLE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 제목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VARCHAR2(200)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2689891522"/>
                  </a:ext>
                </a:extLst>
              </a:tr>
              <a:tr h="2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TYPE_CODE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구분코드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REPORT_TYPE_CODE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3616593377"/>
                  </a:ext>
                </a:extLst>
              </a:tr>
              <a:tr h="2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APPROVAL_CODE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결재여부종류코드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APPROVAL_TYPE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2784936116"/>
                  </a:ext>
                </a:extLst>
              </a:tr>
              <a:tr h="2033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START_DATE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방문시작시간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767057497"/>
                  </a:ext>
                </a:extLst>
              </a:tr>
              <a:tr h="2033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EMD_DATE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방문종료시간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2476123963"/>
                  </a:ext>
                </a:extLst>
              </a:tr>
              <a:tr h="2033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RESIGNATION_CNT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반려된 횟수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230619159"/>
                  </a:ext>
                </a:extLst>
              </a:tr>
              <a:tr h="2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SALES_CONTENT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영업내용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VARCHAR2(2000)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621221216"/>
                  </a:ext>
                </a:extLst>
              </a:tr>
              <a:tr h="2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SALES_RESULT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영업성과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VARCHAR2(2000)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2813634569"/>
                  </a:ext>
                </a:extLst>
              </a:tr>
              <a:tr h="2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SALES_COMPANY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만난사람회사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VARCHAR2(100)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990381843"/>
                  </a:ext>
                </a:extLst>
              </a:tr>
              <a:tr h="2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SALES_NAME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만난사람이름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VARCHAR2(100)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434482931"/>
                  </a:ext>
                </a:extLst>
              </a:tr>
              <a:tr h="2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SALES_JIKUP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만난사람직급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VARCHAR2(100)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2321083958"/>
                  </a:ext>
                </a:extLst>
              </a:tr>
              <a:tr h="24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SALES_PHONE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만난사람연락처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VARCHAR2(100)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15250" marR="15250" marT="10167" marB="10167" anchor="ctr"/>
                </a:tc>
                <a:extLst>
                  <a:ext uri="{0D108BD9-81ED-4DB2-BD59-A6C34878D82A}">
                    <a16:rowId xmlns:a16="http://schemas.microsoft.com/office/drawing/2014/main" val="2697472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135703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03 - 2 DB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DD9D8-0744-A3A8-8ECD-BAB42A6BAD8D}"/>
              </a:ext>
            </a:extLst>
          </p:cNvPr>
          <p:cNvSpPr txBox="1"/>
          <p:nvPr/>
        </p:nvSpPr>
        <p:spPr>
          <a:xfrm>
            <a:off x="0" y="1165242"/>
            <a:ext cx="6351639" cy="339645"/>
          </a:xfrm>
          <a:prstGeom prst="rect">
            <a:avLst/>
          </a:prstGeom>
          <a:noFill/>
        </p:spPr>
        <p:txBody>
          <a:bodyPr wrap="square" lIns="252000" tIns="468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나눔스"/>
              </a:rPr>
              <a:t>일일보고서 테이블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3D43F3C-8870-FEDC-ED03-B14E87772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721808"/>
              </p:ext>
            </p:extLst>
          </p:nvPr>
        </p:nvGraphicFramePr>
        <p:xfrm>
          <a:off x="176980" y="1534535"/>
          <a:ext cx="11838038" cy="29870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2475311805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3577410086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2522408063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3479732956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197189367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1393153563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1653960672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740802762"/>
                    </a:ext>
                  </a:extLst>
                </a:gridCol>
                <a:gridCol w="784257">
                  <a:extLst>
                    <a:ext uri="{9D8B030D-6E8A-4147-A177-3AD203B41FA5}">
                      <a16:colId xmlns:a16="http://schemas.microsoft.com/office/drawing/2014/main" val="2921698558"/>
                    </a:ext>
                  </a:extLst>
                </a:gridCol>
                <a:gridCol w="1748680">
                  <a:extLst>
                    <a:ext uri="{9D8B030D-6E8A-4147-A177-3AD203B41FA5}">
                      <a16:colId xmlns:a16="http://schemas.microsoft.com/office/drawing/2014/main" val="3696804171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나눔스"/>
                        </a:rPr>
                        <a:t>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>
                          <a:effectLst/>
                          <a:latin typeface="나눔스"/>
                        </a:rPr>
                        <a:t>물리적 컬럼명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>
                          <a:effectLst/>
                          <a:latin typeface="나눔스"/>
                        </a:rPr>
                        <a:t>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>
                          <a:effectLst/>
                          <a:latin typeface="나눔스"/>
                        </a:rPr>
                        <a:t>논리적 컬럼명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나눔스"/>
                        </a:rPr>
                        <a:t>PK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나눔스"/>
                        </a:rPr>
                        <a:t>FK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나눔스"/>
                        </a:rPr>
                        <a:t>NOT NULL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나눔스"/>
                        </a:rPr>
                        <a:t>TYPE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나눔스"/>
                        </a:rPr>
                        <a:t>DEFAULT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나눔스"/>
                        </a:rPr>
                        <a:t>참조 테이블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030069708"/>
                  </a:ext>
                </a:extLst>
              </a:tr>
              <a:tr h="160020">
                <a:tc rowSpan="13"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DAILY_REPORT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R_NO</a:t>
                      </a:r>
                    </a:p>
                  </a:txBody>
                  <a:tcPr marL="22860" marR="22860" marT="15240" marB="15240" anchor="ctr"/>
                </a:tc>
                <a:tc rowSpan="1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일일보고서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보고서 순서번호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271286366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REPORT_NO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보고서 번호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89738847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REPORT_CODE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보고서 종류코드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REPORT_TYPE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640936827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COMPANY_CODE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회사코드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COMPANY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603390429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EMP_NO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사원번호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EMPLOYEE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455360573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APPROVAL_LINE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결재라인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767643499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TITLE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보고서 제목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VARCHAR2(200)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23856935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TYPE_CODE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구분코드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REPORT_TYPE_CODE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010658916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APPROVAL_CODE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결재여부종류코드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APPROVAL_TYPE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19648400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START_DATE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시작시간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DATE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721958798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END_DATE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종료시간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DATE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01948173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RESIGNATION_CNT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반려된 횟수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088596355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CONTENT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업무내용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VARCHAR2(2000)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28746717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AA70E8D-ADFF-F774-1455-09237472DB27}"/>
              </a:ext>
            </a:extLst>
          </p:cNvPr>
          <p:cNvSpPr txBox="1"/>
          <p:nvPr/>
        </p:nvSpPr>
        <p:spPr>
          <a:xfrm>
            <a:off x="0" y="4994433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보고서종류 테이블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C3008D-71D8-89F1-C634-7A67C6E47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68297"/>
              </p:ext>
            </p:extLst>
          </p:nvPr>
        </p:nvGraphicFramePr>
        <p:xfrm>
          <a:off x="176978" y="5328217"/>
          <a:ext cx="11838039" cy="6400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1813518311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3889445029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2195151047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4170977044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534346891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3702444334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3652821359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4017466219"/>
                    </a:ext>
                  </a:extLst>
                </a:gridCol>
                <a:gridCol w="784257">
                  <a:extLst>
                    <a:ext uri="{9D8B030D-6E8A-4147-A177-3AD203B41FA5}">
                      <a16:colId xmlns:a16="http://schemas.microsoft.com/office/drawing/2014/main" val="238529600"/>
                    </a:ext>
                  </a:extLst>
                </a:gridCol>
                <a:gridCol w="1748681">
                  <a:extLst>
                    <a:ext uri="{9D8B030D-6E8A-4147-A177-3AD203B41FA5}">
                      <a16:colId xmlns:a16="http://schemas.microsoft.com/office/drawing/2014/main" val="2828320961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테이블명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논리적 테이블명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PK</a:t>
                      </a:r>
                      <a:endParaRPr lang="en-US" sz="1200" b="1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FK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NOT NULL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TYPE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DEFAULT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참조 테이블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683829857"/>
                  </a:ext>
                </a:extLst>
              </a:tr>
              <a:tr h="16002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REPRORT_TYPE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REPORT_CODE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effectLst/>
                        </a:rPr>
                        <a:t>보고서 종류</a:t>
                      </a:r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보고서종류코드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031440810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REPORT_NAME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보고서종류이름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VARCHAR2(100)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510856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60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135703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03 - 2 DB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DD9D8-0744-A3A8-8ECD-BAB42A6BAD8D}"/>
              </a:ext>
            </a:extLst>
          </p:cNvPr>
          <p:cNvSpPr txBox="1"/>
          <p:nvPr/>
        </p:nvSpPr>
        <p:spPr>
          <a:xfrm>
            <a:off x="0" y="1165242"/>
            <a:ext cx="6351639" cy="339645"/>
          </a:xfrm>
          <a:prstGeom prst="rect">
            <a:avLst/>
          </a:prstGeom>
          <a:noFill/>
        </p:spPr>
        <p:txBody>
          <a:bodyPr wrap="square" lIns="252000" tIns="468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나눔스"/>
              </a:rPr>
              <a:t>지출보고서 테이블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3D43F3C-8870-FEDC-ED03-B14E87772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649728"/>
              </p:ext>
            </p:extLst>
          </p:nvPr>
        </p:nvGraphicFramePr>
        <p:xfrm>
          <a:off x="176980" y="1534535"/>
          <a:ext cx="11838038" cy="341376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2475311805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3577410086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2522408063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3479732956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197189367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1393153563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1653960672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740802762"/>
                    </a:ext>
                  </a:extLst>
                </a:gridCol>
                <a:gridCol w="784257">
                  <a:extLst>
                    <a:ext uri="{9D8B030D-6E8A-4147-A177-3AD203B41FA5}">
                      <a16:colId xmlns:a16="http://schemas.microsoft.com/office/drawing/2014/main" val="2921698558"/>
                    </a:ext>
                  </a:extLst>
                </a:gridCol>
                <a:gridCol w="1748680">
                  <a:extLst>
                    <a:ext uri="{9D8B030D-6E8A-4147-A177-3AD203B41FA5}">
                      <a16:colId xmlns:a16="http://schemas.microsoft.com/office/drawing/2014/main" val="3696804171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>
                          <a:effectLst/>
                        </a:rPr>
                        <a:t>물리적 컬럼명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>
                          <a:effectLst/>
                        </a:rPr>
                        <a:t>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>
                          <a:effectLst/>
                        </a:rPr>
                        <a:t>논리적 컬럼명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PK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FK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NOT NULL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TYPE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DEFAULT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참조 테이블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030069708"/>
                  </a:ext>
                </a:extLst>
              </a:tr>
              <a:tr h="160020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EXPENSE_REPORT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R_NO</a:t>
                      </a:r>
                    </a:p>
                  </a:txBody>
                  <a:tcPr marL="22860" marR="22860" marT="15240" marB="15240" anchor="ctr"/>
                </a:tc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>
                          <a:effectLst/>
                        </a:rPr>
                        <a:t>지출보고서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 순서번호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763870167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REPORT_NO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 번호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116601405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REPORT_CODE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 종류코드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REPORT_TYPE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271286366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COMPANY_CODE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회사코드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COMPANY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89738847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EMP_NO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사원번호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EMPLOYEE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640936827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APPROVAL_LINE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결재라인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603390429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TITLE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 제목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VARCHAR2(200)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455360573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TYPE_CODE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구분코드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REPORT_TYPE_CODE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767643499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APPROVAL_CODE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결재여부종류코드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APPROVAL_TYPE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23856935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EXPENSE_DATE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지출날짜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DATE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010658916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COST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지출비용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VARCHAR2(50)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19648400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RESIGNATION_CNT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반려된 횟수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721958798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METHOD_CODE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지출수단코드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EXPENSE_METHOD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01948173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RECEIPT_NO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영수증번호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088596355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NOTE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비고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VARCHAR2(500)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2874671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7F14EEA-345B-9BDF-1902-2E7796345692}"/>
              </a:ext>
            </a:extLst>
          </p:cNvPr>
          <p:cNvSpPr txBox="1"/>
          <p:nvPr/>
        </p:nvSpPr>
        <p:spPr>
          <a:xfrm>
            <a:off x="0" y="5253319"/>
            <a:ext cx="6351639" cy="339645"/>
          </a:xfrm>
          <a:prstGeom prst="rect">
            <a:avLst/>
          </a:prstGeom>
          <a:noFill/>
        </p:spPr>
        <p:txBody>
          <a:bodyPr wrap="square" lIns="252000" tIns="468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나눔스"/>
              </a:rPr>
              <a:t>지출수단 테이블</a:t>
            </a:r>
            <a:endParaRPr lang="ko-KR" altLang="en-US" sz="1600" b="1" dirty="0">
              <a:solidFill>
                <a:schemeClr val="accent4">
                  <a:lumMod val="20000"/>
                  <a:lumOff val="80000"/>
                </a:schemeClr>
              </a:solidFill>
              <a:latin typeface="나눔스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5DFC1FE-F22E-BF5D-6ABD-F27693163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753321"/>
              </p:ext>
            </p:extLst>
          </p:nvPr>
        </p:nvGraphicFramePr>
        <p:xfrm>
          <a:off x="176980" y="5614592"/>
          <a:ext cx="11838039" cy="6400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2">
                  <a:extLst>
                    <a:ext uri="{9D8B030D-6E8A-4147-A177-3AD203B41FA5}">
                      <a16:colId xmlns:a16="http://schemas.microsoft.com/office/drawing/2014/main" val="2056614458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265958232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4084970697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3608099038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4087250748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4229446933"/>
                    </a:ext>
                  </a:extLst>
                </a:gridCol>
                <a:gridCol w="837248">
                  <a:extLst>
                    <a:ext uri="{9D8B030D-6E8A-4147-A177-3AD203B41FA5}">
                      <a16:colId xmlns:a16="http://schemas.microsoft.com/office/drawing/2014/main" val="3757591951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2010295572"/>
                    </a:ext>
                  </a:extLst>
                </a:gridCol>
                <a:gridCol w="784256">
                  <a:extLst>
                    <a:ext uri="{9D8B030D-6E8A-4147-A177-3AD203B41FA5}">
                      <a16:colId xmlns:a16="http://schemas.microsoft.com/office/drawing/2014/main" val="1091763372"/>
                    </a:ext>
                  </a:extLst>
                </a:gridCol>
                <a:gridCol w="1748680">
                  <a:extLst>
                    <a:ext uri="{9D8B030D-6E8A-4147-A177-3AD203B41FA5}">
                      <a16:colId xmlns:a16="http://schemas.microsoft.com/office/drawing/2014/main" val="4290230925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테이블명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논리적 테이블명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PK</a:t>
                      </a:r>
                      <a:endParaRPr lang="en-US" sz="1200" b="1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FK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NOT NULL</a:t>
                      </a:r>
                      <a:endParaRPr lang="en-US" sz="1200" b="1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TYPE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DEFAULT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참조 테이블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208578536"/>
                  </a:ext>
                </a:extLst>
              </a:tr>
              <a:tr h="16002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EXPENSE_METHOD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METHOD_CODE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>
                          <a:effectLst/>
                        </a:rPr>
                        <a:t>지출수단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>
                          <a:effectLst/>
                        </a:rPr>
                        <a:t>지출수단코드</a:t>
                      </a:r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763022184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METHOD_NAME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지출수단명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VARCHAR2(200)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146770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38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135703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03 - 2 DB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530E7E-8D2E-CCA6-41C6-5A864D3707D3}"/>
              </a:ext>
            </a:extLst>
          </p:cNvPr>
          <p:cNvSpPr txBox="1"/>
          <p:nvPr/>
        </p:nvSpPr>
        <p:spPr>
          <a:xfrm>
            <a:off x="0" y="1145585"/>
            <a:ext cx="6351639" cy="339645"/>
          </a:xfrm>
          <a:prstGeom prst="rect">
            <a:avLst/>
          </a:prstGeom>
          <a:noFill/>
        </p:spPr>
        <p:txBody>
          <a:bodyPr wrap="square" lIns="252000" tIns="468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나눔스"/>
              </a:rPr>
              <a:t>휴가원 테이블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EF83A76-0CC2-DF15-58BF-571E2A8BA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70261"/>
              </p:ext>
            </p:extLst>
          </p:nvPr>
        </p:nvGraphicFramePr>
        <p:xfrm>
          <a:off x="176980" y="1514876"/>
          <a:ext cx="11838038" cy="29870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2475311805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3577410086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2522408063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3479732956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197189367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1393153563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1653960672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740802762"/>
                    </a:ext>
                  </a:extLst>
                </a:gridCol>
                <a:gridCol w="784257">
                  <a:extLst>
                    <a:ext uri="{9D8B030D-6E8A-4147-A177-3AD203B41FA5}">
                      <a16:colId xmlns:a16="http://schemas.microsoft.com/office/drawing/2014/main" val="2921698558"/>
                    </a:ext>
                  </a:extLst>
                </a:gridCol>
                <a:gridCol w="1748680">
                  <a:extLst>
                    <a:ext uri="{9D8B030D-6E8A-4147-A177-3AD203B41FA5}">
                      <a16:colId xmlns:a16="http://schemas.microsoft.com/office/drawing/2014/main" val="3696804171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>
                          <a:effectLst/>
                          <a:latin typeface="+mj-lt"/>
                        </a:rPr>
                        <a:t>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+mj-lt"/>
                        </a:rPr>
                        <a:t>PK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FK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NOT NULL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TYPE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DEFAULT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참조 테이블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030069708"/>
                  </a:ext>
                </a:extLst>
              </a:tr>
              <a:tr h="160020">
                <a:tc rowSpan="13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VACATION_REPORT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R_NO</a:t>
                      </a:r>
                    </a:p>
                  </a:txBody>
                  <a:tcPr marL="22860" marR="22860" marT="15240" marB="15240" anchor="ctr"/>
                </a:tc>
                <a:tc rowSpan="1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effectLst/>
                          <a:latin typeface="+mj-lt"/>
                        </a:rPr>
                        <a:t>휴가원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보고서 순서번호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830443682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REPORT_NO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보고서 번호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348101291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REPORT_CODE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보고서 종류코드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REPORT_TYPE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367824441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COMPANY_CODE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회사코드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COMPANY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005066780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EMP_NO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사원번호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EMPLOYEE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706292344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APPROVAL_LINE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결재라인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230059503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TITLE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>
                          <a:effectLst/>
                          <a:latin typeface="+mj-lt"/>
                        </a:rPr>
                        <a:t>보고서 제목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VARCHAR2(200)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011917592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TYPE_CODE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구분코드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REPORT_TYPE_CODE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212355179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APPROVAL_CODE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결재여부종류코드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APPROVAL_TYPE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19648400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START_DATE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휴가시작인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DATE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721958798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END_DATE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휴가종료일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DATE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01948173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RESIGNATION_CNT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반려된 횟수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088596355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CONTENT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휴가사유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VARCHAR2(2000)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28746717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200C7D2-428D-B30A-21B8-2600E4E0CF45}"/>
              </a:ext>
            </a:extLst>
          </p:cNvPr>
          <p:cNvSpPr txBox="1"/>
          <p:nvPr/>
        </p:nvSpPr>
        <p:spPr>
          <a:xfrm>
            <a:off x="0" y="4984717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결재여부종류 테이블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E7B888A4-3B40-7654-4C98-F23609F53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82085"/>
              </p:ext>
            </p:extLst>
          </p:nvPr>
        </p:nvGraphicFramePr>
        <p:xfrm>
          <a:off x="176981" y="5320114"/>
          <a:ext cx="11838037" cy="6400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3982301852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3283209295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3324804712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1683698271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2512646074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1480971738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747424018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1529275071"/>
                    </a:ext>
                  </a:extLst>
                </a:gridCol>
                <a:gridCol w="784256">
                  <a:extLst>
                    <a:ext uri="{9D8B030D-6E8A-4147-A177-3AD203B41FA5}">
                      <a16:colId xmlns:a16="http://schemas.microsoft.com/office/drawing/2014/main" val="598796384"/>
                    </a:ext>
                  </a:extLst>
                </a:gridCol>
                <a:gridCol w="1748680">
                  <a:extLst>
                    <a:ext uri="{9D8B030D-6E8A-4147-A177-3AD203B41FA5}">
                      <a16:colId xmlns:a16="http://schemas.microsoft.com/office/drawing/2014/main" val="2536304490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PK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+mj-lt"/>
                        </a:rPr>
                        <a:t>FK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NOT NULL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TYPE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DEFAULT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참조 테이블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991344690"/>
                  </a:ext>
                </a:extLst>
              </a:tr>
              <a:tr h="16002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APPROVAL_TYPE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APPROVAL_CODE</a:t>
                      </a:r>
                    </a:p>
                  </a:txBody>
                  <a:tcPr marL="22860" marR="22860" marT="15240" marB="1524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effectLst/>
                          <a:latin typeface="+mj-lt"/>
                        </a:rPr>
                        <a:t>결재여부종류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결재여부종류코드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636416034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APPROVAL_NAME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>
                          <a:effectLst/>
                          <a:latin typeface="+mj-lt"/>
                        </a:rPr>
                        <a:t>결재여부종류명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VARCHAR2(20)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446874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516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135703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03 - 2 DB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FDD943-BC73-E15B-3D6E-D5AF20785111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회사정보 테이블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869163B-1975-203F-F422-D01E36A27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88282"/>
              </p:ext>
            </p:extLst>
          </p:nvPr>
        </p:nvGraphicFramePr>
        <p:xfrm>
          <a:off x="176978" y="1580768"/>
          <a:ext cx="11838037" cy="6400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2515381757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4265244860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4018089762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3363894160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375400456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3396470073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3835523257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1060195822"/>
                    </a:ext>
                  </a:extLst>
                </a:gridCol>
                <a:gridCol w="784256">
                  <a:extLst>
                    <a:ext uri="{9D8B030D-6E8A-4147-A177-3AD203B41FA5}">
                      <a16:colId xmlns:a16="http://schemas.microsoft.com/office/drawing/2014/main" val="2697666866"/>
                    </a:ext>
                  </a:extLst>
                </a:gridCol>
                <a:gridCol w="1748680">
                  <a:extLst>
                    <a:ext uri="{9D8B030D-6E8A-4147-A177-3AD203B41FA5}">
                      <a16:colId xmlns:a16="http://schemas.microsoft.com/office/drawing/2014/main" val="1143963185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PK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+mj-lt"/>
                        </a:rPr>
                        <a:t>FK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NOT NULL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TYPE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DEFAULT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참조 테이블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098082622"/>
                  </a:ext>
                </a:extLst>
              </a:tr>
              <a:tr h="16002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COMPANY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COMPANY_CODE</a:t>
                      </a:r>
                    </a:p>
                  </a:txBody>
                  <a:tcPr marL="22860" marR="22860" marT="15240" marB="1524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effectLst/>
                          <a:latin typeface="+mj-lt"/>
                        </a:rPr>
                        <a:t>회사정보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회사코드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950019172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COMPANY_NAME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회사이름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VARCHAR2(100)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96221882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F4E82FE-43C5-C07D-27DE-E9418D56B543}"/>
              </a:ext>
            </a:extLst>
          </p:cNvPr>
          <p:cNvSpPr txBox="1"/>
          <p:nvPr/>
        </p:nvSpPr>
        <p:spPr>
          <a:xfrm>
            <a:off x="9827" y="2467372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부서정보 테이블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3EE877E-2C0A-8C8C-46AC-0B3299C10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294775"/>
              </p:ext>
            </p:extLst>
          </p:nvPr>
        </p:nvGraphicFramePr>
        <p:xfrm>
          <a:off x="176979" y="2805926"/>
          <a:ext cx="11838038" cy="6400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422127435"/>
                    </a:ext>
                  </a:extLst>
                </a:gridCol>
                <a:gridCol w="1971239">
                  <a:extLst>
                    <a:ext uri="{9D8B030D-6E8A-4147-A177-3AD203B41FA5}">
                      <a16:colId xmlns:a16="http://schemas.microsoft.com/office/drawing/2014/main" val="1159947756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3601344719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2399602509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20070395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1052600152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622508227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2414155408"/>
                    </a:ext>
                  </a:extLst>
                </a:gridCol>
                <a:gridCol w="784257">
                  <a:extLst>
                    <a:ext uri="{9D8B030D-6E8A-4147-A177-3AD203B41FA5}">
                      <a16:colId xmlns:a16="http://schemas.microsoft.com/office/drawing/2014/main" val="127371481"/>
                    </a:ext>
                  </a:extLst>
                </a:gridCol>
                <a:gridCol w="1748681">
                  <a:extLst>
                    <a:ext uri="{9D8B030D-6E8A-4147-A177-3AD203B41FA5}">
                      <a16:colId xmlns:a16="http://schemas.microsoft.com/office/drawing/2014/main" val="3211293608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+mj-lt"/>
                        </a:rPr>
                        <a:t>PK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FK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NOT NULL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TYPE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DEFAULT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참조 테이블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039684948"/>
                  </a:ext>
                </a:extLst>
              </a:tr>
              <a:tr h="16002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DEPT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DEPT_CODE</a:t>
                      </a:r>
                    </a:p>
                  </a:txBody>
                  <a:tcPr marL="22860" marR="22860" marT="15240" marB="1524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effectLst/>
                          <a:latin typeface="+mj-lt"/>
                        </a:rPr>
                        <a:t>부서정보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>
                          <a:effectLst/>
                          <a:latin typeface="+mj-lt"/>
                        </a:rPr>
                        <a:t>부서코드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546558876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DEPT_NAME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부서명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VARCHAR2(100)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3456101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8440314-71DF-93D1-D05F-766441B88280}"/>
              </a:ext>
            </a:extLst>
          </p:cNvPr>
          <p:cNvSpPr txBox="1"/>
          <p:nvPr/>
        </p:nvSpPr>
        <p:spPr>
          <a:xfrm>
            <a:off x="0" y="3841537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직급정보 테이블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33F8BC-8EFA-800C-6C6E-EBF7A2F11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017572"/>
              </p:ext>
            </p:extLst>
          </p:nvPr>
        </p:nvGraphicFramePr>
        <p:xfrm>
          <a:off x="176979" y="4182411"/>
          <a:ext cx="11838039" cy="6400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2">
                  <a:extLst>
                    <a:ext uri="{9D8B030D-6E8A-4147-A177-3AD203B41FA5}">
                      <a16:colId xmlns:a16="http://schemas.microsoft.com/office/drawing/2014/main" val="412887374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4068801808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389264456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2726535346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1646745837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4092805715"/>
                    </a:ext>
                  </a:extLst>
                </a:gridCol>
                <a:gridCol w="837248">
                  <a:extLst>
                    <a:ext uri="{9D8B030D-6E8A-4147-A177-3AD203B41FA5}">
                      <a16:colId xmlns:a16="http://schemas.microsoft.com/office/drawing/2014/main" val="3638610559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2711861784"/>
                    </a:ext>
                  </a:extLst>
                </a:gridCol>
                <a:gridCol w="784256">
                  <a:extLst>
                    <a:ext uri="{9D8B030D-6E8A-4147-A177-3AD203B41FA5}">
                      <a16:colId xmlns:a16="http://schemas.microsoft.com/office/drawing/2014/main" val="2474351022"/>
                    </a:ext>
                  </a:extLst>
                </a:gridCol>
                <a:gridCol w="1748680">
                  <a:extLst>
                    <a:ext uri="{9D8B030D-6E8A-4147-A177-3AD203B41FA5}">
                      <a16:colId xmlns:a16="http://schemas.microsoft.com/office/drawing/2014/main" val="3747512472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PK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+mj-lt"/>
                        </a:rPr>
                        <a:t>FK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NOT NULL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TYPE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DEFAULT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참조 테이블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678635499"/>
                  </a:ext>
                </a:extLst>
              </a:tr>
              <a:tr h="16002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JIKUP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JIKUP_CODE</a:t>
                      </a:r>
                    </a:p>
                  </a:txBody>
                  <a:tcPr marL="22860" marR="22860" marT="15240" marB="1524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effectLst/>
                          <a:latin typeface="+mj-lt"/>
                        </a:rPr>
                        <a:t>직급정보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>
                          <a:effectLst/>
                          <a:latin typeface="+mj-lt"/>
                        </a:rPr>
                        <a:t>직급코드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222120553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JIKUP_NAME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직급명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VARCHAR2(100)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110898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185251-173B-137D-87E9-95C2CEF41FA7}"/>
              </a:ext>
            </a:extLst>
          </p:cNvPr>
          <p:cNvSpPr txBox="1"/>
          <p:nvPr/>
        </p:nvSpPr>
        <p:spPr>
          <a:xfrm>
            <a:off x="0" y="5237952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보고서구분코드 테이블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222F1C-2909-1A51-152C-76B36F214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078759"/>
              </p:ext>
            </p:extLst>
          </p:nvPr>
        </p:nvGraphicFramePr>
        <p:xfrm>
          <a:off x="176978" y="5576506"/>
          <a:ext cx="11838039" cy="8534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226264738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2498554590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1747677648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1507202067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1404863190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3873771674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734568612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1166163783"/>
                    </a:ext>
                  </a:extLst>
                </a:gridCol>
                <a:gridCol w="784257">
                  <a:extLst>
                    <a:ext uri="{9D8B030D-6E8A-4147-A177-3AD203B41FA5}">
                      <a16:colId xmlns:a16="http://schemas.microsoft.com/office/drawing/2014/main" val="601456932"/>
                    </a:ext>
                  </a:extLst>
                </a:gridCol>
                <a:gridCol w="1748681">
                  <a:extLst>
                    <a:ext uri="{9D8B030D-6E8A-4147-A177-3AD203B41FA5}">
                      <a16:colId xmlns:a16="http://schemas.microsoft.com/office/drawing/2014/main" val="3896136074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PK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FK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NOT NULL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TYPE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DEFAULT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참조 테이블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358303219"/>
                  </a:ext>
                </a:extLst>
              </a:tr>
              <a:tr h="16002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REPRORT_TYPE_CODE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TYPE_CODE</a:t>
                      </a:r>
                    </a:p>
                  </a:txBody>
                  <a:tcPr marL="22860" marR="22860" marT="15240" marB="1524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보고서 구분 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>
                          <a:effectLst/>
                          <a:latin typeface="+mj-lt"/>
                        </a:rPr>
                        <a:t>보고서구분코드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899466114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REPORT_CODE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보고서종류코드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REPRORT_TYPE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87510031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TYPE_NAME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구분명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VARCHAR2(200)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272324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67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135703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03 - 2 DB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55D72-1139-60C5-046B-2308923D1090}"/>
              </a:ext>
            </a:extLst>
          </p:cNvPr>
          <p:cNvSpPr txBox="1"/>
          <p:nvPr/>
        </p:nvSpPr>
        <p:spPr>
          <a:xfrm>
            <a:off x="0" y="1184292"/>
            <a:ext cx="6351639" cy="339645"/>
          </a:xfrm>
          <a:prstGeom prst="rect">
            <a:avLst/>
          </a:prstGeom>
          <a:noFill/>
        </p:spPr>
        <p:txBody>
          <a:bodyPr wrap="square" lIns="252000" tIns="468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나눔스"/>
              </a:rPr>
              <a:t>반려 테이블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F5F1B1-5F07-DF24-5E4E-2B7A68A11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912230"/>
              </p:ext>
            </p:extLst>
          </p:nvPr>
        </p:nvGraphicFramePr>
        <p:xfrm>
          <a:off x="176979" y="1528306"/>
          <a:ext cx="11838037" cy="64008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4050024302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861247174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2416158048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928884252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2032474097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101212176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254286993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2417725602"/>
                    </a:ext>
                  </a:extLst>
                </a:gridCol>
                <a:gridCol w="784256">
                  <a:extLst>
                    <a:ext uri="{9D8B030D-6E8A-4147-A177-3AD203B41FA5}">
                      <a16:colId xmlns:a16="http://schemas.microsoft.com/office/drawing/2014/main" val="132097799"/>
                    </a:ext>
                  </a:extLst>
                </a:gridCol>
                <a:gridCol w="1748680">
                  <a:extLst>
                    <a:ext uri="{9D8B030D-6E8A-4147-A177-3AD203B41FA5}">
                      <a16:colId xmlns:a16="http://schemas.microsoft.com/office/drawing/2014/main" val="1561070457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테이블명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  <a:latin typeface="+mj-lt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PK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+mj-lt"/>
                        </a:rPr>
                        <a:t>FK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NOT NULL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TYPE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+mj-lt"/>
                        </a:rPr>
                        <a:t>DEFAULT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+mj-lt"/>
                        </a:rPr>
                        <a:t>참조 테이블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613554200"/>
                  </a:ext>
                </a:extLst>
              </a:tr>
              <a:tr h="16002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RESIGNATION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APPROVAL_NO</a:t>
                      </a:r>
                    </a:p>
                  </a:txBody>
                  <a:tcPr marL="22860" marR="22860" marT="15240" marB="1524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>
                          <a:effectLst/>
                          <a:latin typeface="+mj-lt"/>
                        </a:rPr>
                        <a:t>반려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 err="1">
                          <a:effectLst/>
                          <a:latin typeface="+mj-lt"/>
                        </a:rPr>
                        <a:t>보고서결재정보번호</a:t>
                      </a:r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NUMBER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APPROVAL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38312540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+mj-lt"/>
                        </a:rPr>
                        <a:t>RESIGNATION_CONTENT</a:t>
                      </a: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>
                          <a:effectLst/>
                          <a:latin typeface="+mj-lt"/>
                        </a:rPr>
                        <a:t>반려사유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VARCHAR2(500)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81335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58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8965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3158258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03 - 3 </a:t>
            </a:r>
            <a:r>
              <a:rPr lang="ko-KR" altLang="en-US" sz="2200" dirty="0">
                <a:latin typeface="나눔스"/>
                <a:ea typeface="+mj-ea"/>
              </a:rPr>
              <a:t>클래스</a:t>
            </a:r>
            <a:r>
              <a:rPr lang="en-US" altLang="ko-KR" sz="2200" dirty="0">
                <a:latin typeface="나눔스"/>
                <a:ea typeface="+mj-ea"/>
              </a:rPr>
              <a:t>/JSP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04C2E-D91C-289B-2008-0582818F3736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en-US" altLang="ko-KR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ApprovalLine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3DE6C8D-21D8-C9D4-BA2E-75F213830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66758"/>
              </p:ext>
            </p:extLst>
          </p:nvPr>
        </p:nvGraphicFramePr>
        <p:xfrm>
          <a:off x="176981" y="1538843"/>
          <a:ext cx="11838037" cy="1866772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485854">
                  <a:extLst>
                    <a:ext uri="{9D8B030D-6E8A-4147-A177-3AD203B41FA5}">
                      <a16:colId xmlns:a16="http://schemas.microsoft.com/office/drawing/2014/main" val="100051239"/>
                    </a:ext>
                  </a:extLst>
                </a:gridCol>
                <a:gridCol w="9352183">
                  <a:extLst>
                    <a:ext uri="{9D8B030D-6E8A-4147-A177-3AD203B41FA5}">
                      <a16:colId xmlns:a16="http://schemas.microsoft.com/office/drawing/2014/main" val="3563215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class</a:t>
                      </a:r>
                      <a:endParaRPr lang="en-US" sz="1400" b="1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en-US" sz="1400" b="1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extLst>
                  <a:ext uri="{0D108BD9-81ED-4DB2-BD59-A6C34878D82A}">
                    <a16:rowId xmlns:a16="http://schemas.microsoft.com/office/drawing/2014/main" val="1731108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 err="1">
                          <a:effectLst/>
                        </a:rPr>
                        <a:t>ApprovalLineController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가상 주소 </a:t>
                      </a:r>
                      <a:r>
                        <a:rPr lang="en-US" altLang="ko-KR" sz="1200" b="0" dirty="0">
                          <a:effectLst/>
                        </a:rPr>
                        <a:t>/ApprovalLineReg.do </a:t>
                      </a:r>
                      <a:r>
                        <a:rPr lang="ko-KR" altLang="en-US" sz="1200" b="0" dirty="0">
                          <a:effectLst/>
                        </a:rPr>
                        <a:t>로 접속하면 호출되는 메소드 선언 </a:t>
                      </a:r>
                      <a:br>
                        <a:rPr lang="ko-KR" altLang="en-US" sz="1200" b="0" dirty="0">
                          <a:effectLst/>
                        </a:rPr>
                      </a:br>
                      <a:r>
                        <a:rPr lang="en-US" altLang="ko-KR" sz="1200" b="0" dirty="0" err="1">
                          <a:effectLst/>
                        </a:rPr>
                        <a:t>ModelAndView</a:t>
                      </a:r>
                      <a:r>
                        <a:rPr lang="en-US" altLang="ko-KR" sz="1200" b="0" dirty="0">
                          <a:effectLst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</a:rPr>
                        <a:t>객체에 호출 </a:t>
                      </a:r>
                      <a:r>
                        <a:rPr lang="en-US" altLang="ko-KR" sz="1200" b="0" dirty="0" err="1">
                          <a:effectLst/>
                        </a:rPr>
                        <a:t>jsp</a:t>
                      </a:r>
                      <a:r>
                        <a:rPr lang="en-US" altLang="ko-KR" sz="1200" b="0" dirty="0">
                          <a:effectLst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</a:rPr>
                        <a:t>페이지명과 응답물을 저장하고 리턴 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extLst>
                  <a:ext uri="{0D108BD9-81ED-4DB2-BD59-A6C34878D82A}">
                    <a16:rowId xmlns:a16="http://schemas.microsoft.com/office/drawing/2014/main" val="1989909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ApprovalLineDAO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 b="0" dirty="0" err="1">
                          <a:effectLst/>
                        </a:rPr>
                        <a:t>ApprovalLineDAOImpl</a:t>
                      </a:r>
                      <a:r>
                        <a:rPr lang="ko-KR" altLang="en-US" sz="1200" b="0" dirty="0">
                          <a:effectLst/>
                        </a:rPr>
                        <a:t>에서 사용할 메소드 선언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extLst>
                  <a:ext uri="{0D108BD9-81ED-4DB2-BD59-A6C34878D82A}">
                    <a16:rowId xmlns:a16="http://schemas.microsoft.com/office/drawing/2014/main" val="2898310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 err="1">
                          <a:effectLst/>
                        </a:rPr>
                        <a:t>ApprovalLineDAOImpl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동일 회사 존재여부체크</a:t>
                      </a:r>
                      <a:r>
                        <a:rPr lang="en-US" altLang="ko-KR" sz="1200" b="0" dirty="0">
                          <a:effectLst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</a:rPr>
                        <a:t>결재라인 추가</a:t>
                      </a:r>
                      <a:r>
                        <a:rPr lang="en-US" altLang="ko-KR" sz="1200" b="0" dirty="0">
                          <a:effectLst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</a:rPr>
                        <a:t>회사추가</a:t>
                      </a:r>
                      <a:r>
                        <a:rPr lang="en-US" altLang="ko-KR" sz="1200" b="0" dirty="0">
                          <a:effectLst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</a:rPr>
                        <a:t>직원추가에 관한 </a:t>
                      </a:r>
                      <a:br>
                        <a:rPr lang="ko-KR" altLang="en-US" sz="1200" b="0" dirty="0">
                          <a:effectLst/>
                        </a:rPr>
                      </a:br>
                      <a:r>
                        <a:rPr lang="en-US" altLang="ko-KR" sz="1200" b="0" dirty="0" err="1">
                          <a:effectLst/>
                        </a:rPr>
                        <a:t>ApprovalLineDAO</a:t>
                      </a:r>
                      <a:r>
                        <a:rPr lang="ko-KR" altLang="en-US" sz="1200" b="0" dirty="0">
                          <a:effectLst/>
                        </a:rPr>
                        <a:t>의 메소드를 </a:t>
                      </a:r>
                      <a:r>
                        <a:rPr lang="ko-KR" altLang="en-US" sz="1200" b="0" dirty="0" err="1">
                          <a:effectLst/>
                        </a:rPr>
                        <a:t>오버라이딩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extLst>
                  <a:ext uri="{0D108BD9-81ED-4DB2-BD59-A6C34878D82A}">
                    <a16:rowId xmlns:a16="http://schemas.microsoft.com/office/drawing/2014/main" val="2872589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ApprovalLineService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ApprovalLineServiceImpl</a:t>
                      </a:r>
                      <a:r>
                        <a:rPr lang="ko-KR" altLang="en-US" sz="1200" b="0" dirty="0">
                          <a:effectLst/>
                        </a:rPr>
                        <a:t>에서 사용할 메소드 선언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extLst>
                  <a:ext uri="{0D108BD9-81ED-4DB2-BD59-A6C34878D82A}">
                    <a16:rowId xmlns:a16="http://schemas.microsoft.com/office/drawing/2014/main" val="1526499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ApprovalLineServiceImpl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회사 등록 및 기존회사 결재라인 추가 등록에 관한 </a:t>
                      </a:r>
                      <a:r>
                        <a:rPr lang="en-US" altLang="ko-KR" sz="1200" b="0" dirty="0" err="1">
                          <a:effectLst/>
                        </a:rPr>
                        <a:t>ApprovalLineService</a:t>
                      </a:r>
                      <a:r>
                        <a:rPr lang="ko-KR" altLang="en-US" sz="1200" b="0" dirty="0">
                          <a:effectLst/>
                        </a:rPr>
                        <a:t>의 메소드를 </a:t>
                      </a:r>
                      <a:r>
                        <a:rPr lang="ko-KR" altLang="en-US" sz="1200" b="0" dirty="0" err="1">
                          <a:effectLst/>
                        </a:rPr>
                        <a:t>오버라이딩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extLst>
                  <a:ext uri="{0D108BD9-81ED-4DB2-BD59-A6C34878D82A}">
                    <a16:rowId xmlns:a16="http://schemas.microsoft.com/office/drawing/2014/main" val="2351474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ApprovalLineDTO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결재라인에 관한 데이터를 담아 이동하는 </a:t>
                      </a:r>
                      <a:r>
                        <a:rPr lang="en-US" altLang="ko-KR" sz="1200" b="0" dirty="0">
                          <a:effectLst/>
                        </a:rPr>
                        <a:t>getter/setter </a:t>
                      </a:r>
                      <a:r>
                        <a:rPr lang="ko-KR" altLang="en-US" sz="1200" b="0" dirty="0">
                          <a:effectLst/>
                        </a:rPr>
                        <a:t>메소드 선언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0397" marR="20397" marT="13598" marB="13598" anchor="b"/>
                </a:tc>
                <a:extLst>
                  <a:ext uri="{0D108BD9-81ED-4DB2-BD59-A6C34878D82A}">
                    <a16:rowId xmlns:a16="http://schemas.microsoft.com/office/drawing/2014/main" val="65411552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07D40B5-9ECD-2B76-4AE7-C2C467AFB5F4}"/>
              </a:ext>
            </a:extLst>
          </p:cNvPr>
          <p:cNvSpPr txBox="1"/>
          <p:nvPr/>
        </p:nvSpPr>
        <p:spPr>
          <a:xfrm>
            <a:off x="-4051" y="3920070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en-US" altLang="ko-KR" sz="16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DashBoard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1931CE5-7BFF-B6D1-D4B3-1A05757F9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562793"/>
              </p:ext>
            </p:extLst>
          </p:nvPr>
        </p:nvGraphicFramePr>
        <p:xfrm>
          <a:off x="168015" y="4258624"/>
          <a:ext cx="11838037" cy="14630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485854">
                  <a:extLst>
                    <a:ext uri="{9D8B030D-6E8A-4147-A177-3AD203B41FA5}">
                      <a16:colId xmlns:a16="http://schemas.microsoft.com/office/drawing/2014/main" val="100051239"/>
                    </a:ext>
                  </a:extLst>
                </a:gridCol>
                <a:gridCol w="9352183">
                  <a:extLst>
                    <a:ext uri="{9D8B030D-6E8A-4147-A177-3AD203B41FA5}">
                      <a16:colId xmlns:a16="http://schemas.microsoft.com/office/drawing/2014/main" val="3563215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class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description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731108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 err="1">
                          <a:effectLst/>
                        </a:rPr>
                        <a:t>DashBoardController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가상 주소 </a:t>
                      </a:r>
                      <a:r>
                        <a:rPr lang="en-US" altLang="ko-KR" sz="1200" b="0" dirty="0">
                          <a:effectLst/>
                        </a:rPr>
                        <a:t>/dashBoard.do </a:t>
                      </a:r>
                      <a:r>
                        <a:rPr lang="ko-KR" altLang="en-US" sz="1200" b="0" dirty="0">
                          <a:effectLst/>
                        </a:rPr>
                        <a:t>로 접속하면 호출되는 메소드 선언</a:t>
                      </a:r>
                      <a:br>
                        <a:rPr lang="ko-KR" altLang="en-US" sz="1200" b="0" dirty="0">
                          <a:effectLst/>
                        </a:rPr>
                      </a:br>
                      <a:r>
                        <a:rPr lang="en-US" altLang="ko-KR" sz="1200" b="0" dirty="0" err="1">
                          <a:effectLst/>
                        </a:rPr>
                        <a:t>ModelAndView</a:t>
                      </a:r>
                      <a:r>
                        <a:rPr lang="en-US" altLang="ko-KR" sz="1200" b="0" dirty="0">
                          <a:effectLst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</a:rPr>
                        <a:t>객체에 호출 </a:t>
                      </a:r>
                      <a:r>
                        <a:rPr lang="en-US" altLang="ko-KR" sz="1200" b="0" dirty="0" err="1">
                          <a:effectLst/>
                        </a:rPr>
                        <a:t>jsp</a:t>
                      </a:r>
                      <a:r>
                        <a:rPr lang="en-US" altLang="ko-KR" sz="1200" b="0" dirty="0">
                          <a:effectLst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</a:rPr>
                        <a:t>페이지명과 응답물을 저장하고 리턴 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989909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DashBoardDAO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 b="0">
                          <a:effectLst/>
                        </a:rPr>
                        <a:t>DashBoardDAOImpl</a:t>
                      </a:r>
                      <a:r>
                        <a:rPr lang="ko-KR" altLang="en-US" sz="1200" b="0">
                          <a:effectLst/>
                        </a:rPr>
                        <a:t>에서 사용할 메소드 선언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898310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>
                          <a:effectLst/>
                        </a:rPr>
                        <a:t>DashBoardDAOImpl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 err="1">
                          <a:effectLst/>
                        </a:rPr>
                        <a:t>년도별</a:t>
                      </a:r>
                      <a:r>
                        <a:rPr lang="ko-KR" altLang="en-US" sz="1200" b="0" dirty="0">
                          <a:effectLst/>
                        </a:rPr>
                        <a:t> 보고서 결재 횟수</a:t>
                      </a:r>
                      <a:r>
                        <a:rPr lang="en-US" altLang="ko-KR" sz="1200" b="0" dirty="0">
                          <a:effectLst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</a:rPr>
                        <a:t>월별 보고서 결재 상태 개수</a:t>
                      </a:r>
                      <a:r>
                        <a:rPr lang="en-US" altLang="ko-KR" sz="1200" b="0" dirty="0">
                          <a:effectLst/>
                        </a:rPr>
                        <a:t>, </a:t>
                      </a:r>
                      <a:r>
                        <a:rPr lang="ko-KR" altLang="en-US" sz="1200" b="0" dirty="0" err="1">
                          <a:effectLst/>
                        </a:rPr>
                        <a:t>년도별</a:t>
                      </a:r>
                      <a:r>
                        <a:rPr lang="ko-KR" altLang="en-US" sz="1200" b="0" dirty="0">
                          <a:effectLst/>
                        </a:rPr>
                        <a:t> 등록한 보고서 업무구분별 개수에 관한</a:t>
                      </a:r>
                      <a:br>
                        <a:rPr lang="ko-KR" altLang="en-US" sz="1200" b="0" dirty="0">
                          <a:effectLst/>
                        </a:rPr>
                      </a:br>
                      <a:r>
                        <a:rPr lang="en-US" altLang="ko-KR" sz="1200" b="0" dirty="0" err="1">
                          <a:effectLst/>
                        </a:rPr>
                        <a:t>DashBoardDAO</a:t>
                      </a:r>
                      <a:r>
                        <a:rPr lang="ko-KR" altLang="en-US" sz="1200" b="0" dirty="0">
                          <a:effectLst/>
                        </a:rPr>
                        <a:t>의 메소드를 </a:t>
                      </a:r>
                      <a:r>
                        <a:rPr lang="ko-KR" altLang="en-US" sz="1200" b="0" dirty="0" err="1">
                          <a:effectLst/>
                        </a:rPr>
                        <a:t>오버라이딩</a:t>
                      </a:r>
                      <a:endParaRPr lang="ko-KR" altLang="en-US" sz="1200" b="0" dirty="0">
                        <a:effectLst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872589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DashBoardDTO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대시보드에 관한 데이터를 담아 이동하는 </a:t>
                      </a:r>
                      <a:r>
                        <a:rPr lang="en-US" altLang="ko-KR" sz="1200" b="0" dirty="0">
                          <a:effectLst/>
                        </a:rPr>
                        <a:t>getter/setter </a:t>
                      </a:r>
                      <a:r>
                        <a:rPr lang="ko-KR" altLang="en-US" sz="1200" b="0" dirty="0">
                          <a:effectLst/>
                        </a:rPr>
                        <a:t>메소드 선언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526499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53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3158258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03 - 3 </a:t>
            </a:r>
            <a:r>
              <a:rPr lang="ko-KR" altLang="en-US" sz="2200" dirty="0">
                <a:latin typeface="나눔스"/>
                <a:ea typeface="+mj-ea"/>
              </a:rPr>
              <a:t>클래스</a:t>
            </a:r>
            <a:r>
              <a:rPr lang="en-US" altLang="ko-KR" sz="2200" dirty="0">
                <a:latin typeface="나눔스"/>
                <a:ea typeface="+mj-ea"/>
              </a:rPr>
              <a:t>/JSP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04C2E-D91C-289B-2008-0582818F3736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en-US" altLang="ko-KR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Employee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D40B5-9ECD-2B76-4AE7-C2C467AFB5F4}"/>
              </a:ext>
            </a:extLst>
          </p:cNvPr>
          <p:cNvSpPr txBox="1"/>
          <p:nvPr/>
        </p:nvSpPr>
        <p:spPr>
          <a:xfrm>
            <a:off x="-4051" y="3592731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en-US" altLang="ko-KR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Notice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19E99D1-5501-1810-9D3A-AB3EFDEA3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49546"/>
              </p:ext>
            </p:extLst>
          </p:nvPr>
        </p:nvGraphicFramePr>
        <p:xfrm>
          <a:off x="185947" y="1537791"/>
          <a:ext cx="11838037" cy="149352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485854">
                  <a:extLst>
                    <a:ext uri="{9D8B030D-6E8A-4147-A177-3AD203B41FA5}">
                      <a16:colId xmlns:a16="http://schemas.microsoft.com/office/drawing/2014/main" val="2373923828"/>
                    </a:ext>
                  </a:extLst>
                </a:gridCol>
                <a:gridCol w="9352183">
                  <a:extLst>
                    <a:ext uri="{9D8B030D-6E8A-4147-A177-3AD203B41FA5}">
                      <a16:colId xmlns:a16="http://schemas.microsoft.com/office/drawing/2014/main" val="3451133411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나눔스"/>
                        </a:rPr>
                        <a:t>class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나눔스"/>
                        </a:rPr>
                        <a:t>description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59512688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 err="1">
                          <a:effectLst/>
                          <a:latin typeface="나눔스"/>
                        </a:rPr>
                        <a:t>EmployeeController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  <a:latin typeface="나눔스"/>
                        </a:rPr>
                        <a:t>가상 주소 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/employeeList.do 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로 접속하면 호출되는 메소드 선언 </a:t>
                      </a:r>
                      <a:br>
                        <a:rPr lang="ko-KR" altLang="en-US" sz="1200" b="0" dirty="0">
                          <a:effectLst/>
                          <a:latin typeface="나눔스"/>
                        </a:rPr>
                      </a:br>
                      <a:r>
                        <a:rPr lang="en-US" altLang="ko-KR" sz="1200" b="0" dirty="0" err="1">
                          <a:effectLst/>
                          <a:latin typeface="나눔스"/>
                        </a:rPr>
                        <a:t>ModelAndView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객체에 호출 </a:t>
                      </a:r>
                      <a:r>
                        <a:rPr lang="en-US" altLang="ko-KR" sz="1200" b="0" dirty="0" err="1">
                          <a:effectLst/>
                          <a:latin typeface="나눔스"/>
                        </a:rPr>
                        <a:t>jsp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페이지명과 응답물을 저장하고 리턴 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082148046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나눔스"/>
                        </a:rPr>
                        <a:t>EmployeeDAO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 b="0">
                          <a:effectLst/>
                          <a:latin typeface="나눔스"/>
                        </a:rPr>
                        <a:t>EmployeeDAOImpl</a:t>
                      </a:r>
                      <a:r>
                        <a:rPr lang="ko-KR" altLang="en-US" sz="1200" b="0">
                          <a:effectLst/>
                          <a:latin typeface="나눔스"/>
                        </a:rPr>
                        <a:t>에서 사용할 메소드 선언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02269110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나눔스"/>
                        </a:rPr>
                        <a:t>EmployeeDAOImpl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>
                          <a:effectLst/>
                          <a:latin typeface="나눔스"/>
                        </a:rPr>
                        <a:t>관리자페이지에서 직원정보 입력</a:t>
                      </a:r>
                      <a:r>
                        <a:rPr lang="en-US" altLang="ko-KR" sz="1200" b="0">
                          <a:effectLst/>
                          <a:latin typeface="나눔스"/>
                        </a:rPr>
                        <a:t>/</a:t>
                      </a:r>
                      <a:r>
                        <a:rPr lang="ko-KR" altLang="en-US" sz="1200" b="0">
                          <a:effectLst/>
                          <a:latin typeface="나눔스"/>
                        </a:rPr>
                        <a:t>수정</a:t>
                      </a:r>
                      <a:r>
                        <a:rPr lang="en-US" altLang="ko-KR" sz="1200" b="0">
                          <a:effectLst/>
                          <a:latin typeface="나눔스"/>
                        </a:rPr>
                        <a:t>/</a:t>
                      </a:r>
                      <a:r>
                        <a:rPr lang="ko-KR" altLang="en-US" sz="1200" b="0">
                          <a:effectLst/>
                          <a:latin typeface="나눔스"/>
                        </a:rPr>
                        <a:t>검색 및 내 정보 수정에 관한 </a:t>
                      </a:r>
                      <a:r>
                        <a:rPr lang="en-US" altLang="ko-KR" sz="1200" b="0">
                          <a:effectLst/>
                          <a:latin typeface="나눔스"/>
                        </a:rPr>
                        <a:t>EmployeeDAO</a:t>
                      </a:r>
                      <a:r>
                        <a:rPr lang="ko-KR" altLang="en-US" sz="1200" b="0">
                          <a:effectLst/>
                          <a:latin typeface="나눔스"/>
                        </a:rPr>
                        <a:t>의 메소드를 오버라이딩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7140237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나눔스"/>
                        </a:rPr>
                        <a:t>EmployeeDTO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  <a:latin typeface="나눔스"/>
                        </a:rPr>
                        <a:t>직원 정보에 관한 데이터를 담아 이동하는 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getter/setter 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메소드 선언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30887315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나눔스"/>
                        </a:rPr>
                        <a:t>EmployeeSearchDTO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  <a:latin typeface="나눔스"/>
                        </a:rPr>
                        <a:t>직원 정보 검색 관련 데이터를 담아 이동하는 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getter/setter 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메소드 선언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53564575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73D21A-41E2-6333-6DCA-08D39FEDD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105134"/>
              </p:ext>
            </p:extLst>
          </p:nvPr>
        </p:nvGraphicFramePr>
        <p:xfrm>
          <a:off x="168015" y="3925810"/>
          <a:ext cx="11838036" cy="208829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485853">
                  <a:extLst>
                    <a:ext uri="{9D8B030D-6E8A-4147-A177-3AD203B41FA5}">
                      <a16:colId xmlns:a16="http://schemas.microsoft.com/office/drawing/2014/main" val="2796784969"/>
                    </a:ext>
                  </a:extLst>
                </a:gridCol>
                <a:gridCol w="9352183">
                  <a:extLst>
                    <a:ext uri="{9D8B030D-6E8A-4147-A177-3AD203B41FA5}">
                      <a16:colId xmlns:a16="http://schemas.microsoft.com/office/drawing/2014/main" val="10160065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나눔스"/>
                        </a:rPr>
                        <a:t>class</a:t>
                      </a:r>
                    </a:p>
                  </a:txBody>
                  <a:tcPr marL="19085" marR="19085" marT="12723" marB="1272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나눔스"/>
                        </a:rPr>
                        <a:t>Description</a:t>
                      </a:r>
                    </a:p>
                  </a:txBody>
                  <a:tcPr marL="19085" marR="19085" marT="12723" marB="12723" anchor="b"/>
                </a:tc>
                <a:extLst>
                  <a:ext uri="{0D108BD9-81ED-4DB2-BD59-A6C34878D82A}">
                    <a16:rowId xmlns:a16="http://schemas.microsoft.com/office/drawing/2014/main" val="4144947153"/>
                  </a:ext>
                </a:extLst>
              </a:tr>
              <a:tr h="163813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 err="1">
                          <a:effectLst/>
                          <a:latin typeface="나눔스"/>
                        </a:rPr>
                        <a:t>NoticeController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9085" marR="19085" marT="12723" marB="12723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  <a:latin typeface="나눔스"/>
                        </a:rPr>
                        <a:t>가상 주소 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/noticeRegForm.do 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로 접속하면 호출되는 메소드 선언 </a:t>
                      </a:r>
                      <a:br>
                        <a:rPr lang="ko-KR" altLang="en-US" sz="1200" b="0" dirty="0">
                          <a:effectLst/>
                          <a:latin typeface="나눔스"/>
                        </a:rPr>
                      </a:br>
                      <a:r>
                        <a:rPr lang="en-US" altLang="ko-KR" sz="1200" b="0" dirty="0" err="1">
                          <a:effectLst/>
                          <a:latin typeface="나눔스"/>
                        </a:rPr>
                        <a:t>ModelAndView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객체에 호출 </a:t>
                      </a:r>
                      <a:r>
                        <a:rPr lang="en-US" altLang="ko-KR" sz="1200" b="0" dirty="0" err="1">
                          <a:effectLst/>
                          <a:latin typeface="나눔스"/>
                        </a:rPr>
                        <a:t>jsp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페이지명과 응답물을 저장하고 리턴 </a:t>
                      </a:r>
                    </a:p>
                  </a:txBody>
                  <a:tcPr marL="19085" marR="19085" marT="12723" marB="12723" anchor="b"/>
                </a:tc>
                <a:extLst>
                  <a:ext uri="{0D108BD9-81ED-4DB2-BD59-A6C34878D82A}">
                    <a16:rowId xmlns:a16="http://schemas.microsoft.com/office/drawing/2014/main" val="1748646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나눔스"/>
                        </a:rPr>
                        <a:t>NoticeDAO</a:t>
                      </a:r>
                    </a:p>
                  </a:txBody>
                  <a:tcPr marL="19085" marR="19085" marT="12723" marB="127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 b="0" dirty="0" err="1">
                          <a:effectLst/>
                          <a:latin typeface="나눔스"/>
                        </a:rPr>
                        <a:t>NoticeDAOmpl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에서 사용할 메소드 선언</a:t>
                      </a:r>
                    </a:p>
                  </a:txBody>
                  <a:tcPr marL="19085" marR="19085" marT="12723" marB="12723" anchor="b"/>
                </a:tc>
                <a:extLst>
                  <a:ext uri="{0D108BD9-81ED-4DB2-BD59-A6C34878D82A}">
                    <a16:rowId xmlns:a16="http://schemas.microsoft.com/office/drawing/2014/main" val="3050951253"/>
                  </a:ext>
                </a:extLst>
              </a:tr>
              <a:tr h="8412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나눔스"/>
                        </a:rPr>
                        <a:t>NoticeDAOImpl</a:t>
                      </a:r>
                    </a:p>
                  </a:txBody>
                  <a:tcPr marL="19085" marR="19085" marT="12723" marB="127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  <a:latin typeface="나눔스"/>
                        </a:rPr>
                        <a:t>공지사항의 입력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수정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삭제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검색에 관한 </a:t>
                      </a:r>
                      <a:r>
                        <a:rPr lang="en-US" altLang="ko-KR" sz="1200" b="0" dirty="0" err="1">
                          <a:effectLst/>
                          <a:latin typeface="나눔스"/>
                        </a:rPr>
                        <a:t>NoticeDAO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의 메소드를 </a:t>
                      </a:r>
                      <a:r>
                        <a:rPr lang="ko-KR" altLang="en-US" sz="1200" b="0" dirty="0" err="1">
                          <a:effectLst/>
                          <a:latin typeface="나눔스"/>
                        </a:rPr>
                        <a:t>오버라이딩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9085" marR="19085" marT="12723" marB="12723" anchor="b"/>
                </a:tc>
                <a:extLst>
                  <a:ext uri="{0D108BD9-81ED-4DB2-BD59-A6C34878D82A}">
                    <a16:rowId xmlns:a16="http://schemas.microsoft.com/office/drawing/2014/main" val="2952556664"/>
                  </a:ext>
                </a:extLst>
              </a:tr>
              <a:tr h="8412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나눔스"/>
                        </a:rPr>
                        <a:t>NoticeService</a:t>
                      </a:r>
                    </a:p>
                  </a:txBody>
                  <a:tcPr marL="19085" marR="19085" marT="12723" marB="127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 b="0" dirty="0" err="1">
                          <a:effectLst/>
                          <a:latin typeface="나눔스"/>
                        </a:rPr>
                        <a:t>NoticeServiceImpl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에서 사용할 메소드 선언</a:t>
                      </a:r>
                    </a:p>
                  </a:txBody>
                  <a:tcPr marL="19085" marR="19085" marT="12723" marB="12723" anchor="b"/>
                </a:tc>
                <a:extLst>
                  <a:ext uri="{0D108BD9-81ED-4DB2-BD59-A6C34878D82A}">
                    <a16:rowId xmlns:a16="http://schemas.microsoft.com/office/drawing/2014/main" val="2304157236"/>
                  </a:ext>
                </a:extLst>
              </a:tr>
              <a:tr h="8412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나눔스"/>
                        </a:rPr>
                        <a:t>NoticeServiceImpl</a:t>
                      </a:r>
                    </a:p>
                  </a:txBody>
                  <a:tcPr marL="19085" marR="19085" marT="12723" marB="127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  <a:latin typeface="나눔스"/>
                        </a:rPr>
                        <a:t>공지사항의 입력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수정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삭제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검색에 관한 </a:t>
                      </a:r>
                      <a:r>
                        <a:rPr lang="en-US" altLang="ko-KR" sz="1200" b="0" dirty="0" err="1">
                          <a:effectLst/>
                          <a:latin typeface="나눔스"/>
                        </a:rPr>
                        <a:t>NoticeService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의 메소드를 </a:t>
                      </a:r>
                      <a:r>
                        <a:rPr lang="ko-KR" altLang="en-US" sz="1200" b="0" dirty="0" err="1">
                          <a:effectLst/>
                          <a:latin typeface="나눔스"/>
                        </a:rPr>
                        <a:t>오버라이딩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9085" marR="19085" marT="12723" marB="12723" anchor="b"/>
                </a:tc>
                <a:extLst>
                  <a:ext uri="{0D108BD9-81ED-4DB2-BD59-A6C34878D82A}">
                    <a16:rowId xmlns:a16="http://schemas.microsoft.com/office/drawing/2014/main" val="3807434555"/>
                  </a:ext>
                </a:extLst>
              </a:tr>
              <a:tr h="8412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나눔스"/>
                        </a:rPr>
                        <a:t>NoticeValidator</a:t>
                      </a:r>
                    </a:p>
                  </a:txBody>
                  <a:tcPr marL="19085" marR="19085" marT="12723" marB="127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  <a:latin typeface="나눔스"/>
                        </a:rPr>
                        <a:t>공지사항 페이지에서 발생하는 유효성 체크하는 메소드 선언</a:t>
                      </a:r>
                    </a:p>
                  </a:txBody>
                  <a:tcPr marL="19085" marR="19085" marT="12723" marB="12723" anchor="b"/>
                </a:tc>
                <a:extLst>
                  <a:ext uri="{0D108BD9-81ED-4DB2-BD59-A6C34878D82A}">
                    <a16:rowId xmlns:a16="http://schemas.microsoft.com/office/drawing/2014/main" val="1371005807"/>
                  </a:ext>
                </a:extLst>
              </a:tr>
              <a:tr h="8412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나눔스"/>
                        </a:rPr>
                        <a:t>NoticeDTO</a:t>
                      </a:r>
                    </a:p>
                  </a:txBody>
                  <a:tcPr marL="19085" marR="19085" marT="12723" marB="127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  <a:latin typeface="나눔스"/>
                        </a:rPr>
                        <a:t>공지사항에 관한 데이터를 담아 이동하는 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getter/setter 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메소드 선언</a:t>
                      </a:r>
                    </a:p>
                  </a:txBody>
                  <a:tcPr marL="19085" marR="19085" marT="12723" marB="12723" anchor="b"/>
                </a:tc>
                <a:extLst>
                  <a:ext uri="{0D108BD9-81ED-4DB2-BD59-A6C34878D82A}">
                    <a16:rowId xmlns:a16="http://schemas.microsoft.com/office/drawing/2014/main" val="1245703879"/>
                  </a:ext>
                </a:extLst>
              </a:tr>
              <a:tr h="8412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나눔스"/>
                        </a:rPr>
                        <a:t>NoticeSearchDTO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9085" marR="19085" marT="12723" marB="127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  <a:latin typeface="나눔스"/>
                        </a:rPr>
                        <a:t>공지사항 검색관련 데이터를 담아 이동하는 </a:t>
                      </a:r>
                      <a:r>
                        <a:rPr lang="en-US" altLang="ko-KR" sz="1200" b="0" dirty="0">
                          <a:effectLst/>
                          <a:latin typeface="나눔스"/>
                        </a:rPr>
                        <a:t>getter/setter </a:t>
                      </a:r>
                      <a:r>
                        <a:rPr lang="ko-KR" altLang="en-US" sz="1200" b="0" dirty="0">
                          <a:effectLst/>
                          <a:latin typeface="나눔스"/>
                        </a:rPr>
                        <a:t>메소드 선언</a:t>
                      </a:r>
                    </a:p>
                  </a:txBody>
                  <a:tcPr marL="19085" marR="19085" marT="12723" marB="12723" anchor="b"/>
                </a:tc>
                <a:extLst>
                  <a:ext uri="{0D108BD9-81ED-4DB2-BD59-A6C34878D82A}">
                    <a16:rowId xmlns:a16="http://schemas.microsoft.com/office/drawing/2014/main" val="380070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01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3158258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03 - 3 </a:t>
            </a:r>
            <a:r>
              <a:rPr lang="ko-KR" altLang="en-US" sz="2200" dirty="0">
                <a:latin typeface="나눔스"/>
                <a:ea typeface="+mj-ea"/>
              </a:rPr>
              <a:t>클래스</a:t>
            </a:r>
            <a:r>
              <a:rPr lang="en-US" altLang="ko-KR" sz="2200" dirty="0">
                <a:latin typeface="나눔스"/>
                <a:ea typeface="+mj-ea"/>
              </a:rPr>
              <a:t>/JSP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04C2E-D91C-289B-2008-0582818F3736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en-US" altLang="ko-KR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Login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D40B5-9ECD-2B76-4AE7-C2C467AFB5F4}"/>
              </a:ext>
            </a:extLst>
          </p:cNvPr>
          <p:cNvSpPr txBox="1"/>
          <p:nvPr/>
        </p:nvSpPr>
        <p:spPr>
          <a:xfrm>
            <a:off x="-4051" y="347641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en-US" altLang="ko-KR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Report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3DC0A96-0490-51DC-AB0C-A960D4D87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222066"/>
              </p:ext>
            </p:extLst>
          </p:nvPr>
        </p:nvGraphicFramePr>
        <p:xfrm>
          <a:off x="176981" y="1510001"/>
          <a:ext cx="11838037" cy="128016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485854">
                  <a:extLst>
                    <a:ext uri="{9D8B030D-6E8A-4147-A177-3AD203B41FA5}">
                      <a16:colId xmlns:a16="http://schemas.microsoft.com/office/drawing/2014/main" val="477761406"/>
                    </a:ext>
                  </a:extLst>
                </a:gridCol>
                <a:gridCol w="9352183">
                  <a:extLst>
                    <a:ext uri="{9D8B030D-6E8A-4147-A177-3AD203B41FA5}">
                      <a16:colId xmlns:a16="http://schemas.microsoft.com/office/drawing/2014/main" val="424070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class</a:t>
                      </a:r>
                      <a:endParaRPr lang="en-US" sz="14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en-US" sz="14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554112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 err="1">
                          <a:effectLst/>
                        </a:rPr>
                        <a:t>LoginController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>
                          <a:effectLst/>
                        </a:rPr>
                        <a:t>가상 주소 </a:t>
                      </a:r>
                      <a:r>
                        <a:rPr lang="en-US" altLang="ko-KR" sz="1200" b="0">
                          <a:effectLst/>
                        </a:rPr>
                        <a:t>/loginForm.do </a:t>
                      </a:r>
                      <a:r>
                        <a:rPr lang="ko-KR" altLang="en-US" sz="1200" b="0">
                          <a:effectLst/>
                        </a:rPr>
                        <a:t>로 접속하면 호출되는 메소드 선언 </a:t>
                      </a:r>
                      <a:br>
                        <a:rPr lang="ko-KR" altLang="en-US" sz="1200" b="0">
                          <a:effectLst/>
                        </a:rPr>
                      </a:br>
                      <a:r>
                        <a:rPr lang="en-US" altLang="ko-KR" sz="1200" b="0">
                          <a:effectLst/>
                        </a:rPr>
                        <a:t>ModelAndView </a:t>
                      </a:r>
                      <a:r>
                        <a:rPr lang="ko-KR" altLang="en-US" sz="1200" b="0">
                          <a:effectLst/>
                        </a:rPr>
                        <a:t>객체에 호출 </a:t>
                      </a:r>
                      <a:r>
                        <a:rPr lang="en-US" altLang="ko-KR" sz="1200" b="0">
                          <a:effectLst/>
                        </a:rPr>
                        <a:t>jsp </a:t>
                      </a:r>
                      <a:r>
                        <a:rPr lang="ko-KR" altLang="en-US" sz="1200" b="0">
                          <a:effectLst/>
                        </a:rPr>
                        <a:t>페이지명과 응답물을 저장하고 리턴 </a:t>
                      </a:r>
                      <a:endParaRPr lang="ko-KR" alt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892938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LoginDAO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 b="0">
                          <a:effectLst/>
                        </a:rPr>
                        <a:t>LoginDAOImpl</a:t>
                      </a:r>
                      <a:r>
                        <a:rPr lang="ko-KR" altLang="en-US" sz="1200" b="0">
                          <a:effectLst/>
                        </a:rPr>
                        <a:t>에서 사용할 메소드 선언</a:t>
                      </a:r>
                      <a:endParaRPr lang="ko-KR" alt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72859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LoginDAOImpl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로그인 아이디</a:t>
                      </a:r>
                      <a:r>
                        <a:rPr lang="en-US" altLang="ko-KR" sz="1200" b="0" dirty="0">
                          <a:effectLst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</a:rPr>
                        <a:t>암호의 존재개수에 관한 </a:t>
                      </a:r>
                      <a:r>
                        <a:rPr lang="en-US" altLang="ko-KR" sz="1200" b="0" dirty="0" err="1">
                          <a:effectLst/>
                        </a:rPr>
                        <a:t>LoginDAO</a:t>
                      </a:r>
                      <a:r>
                        <a:rPr lang="ko-KR" altLang="en-US" sz="1200" b="0" dirty="0">
                          <a:effectLst/>
                        </a:rPr>
                        <a:t>의 메소드를 </a:t>
                      </a:r>
                      <a:r>
                        <a:rPr lang="ko-KR" altLang="en-US" sz="1200" b="0" dirty="0" err="1">
                          <a:effectLst/>
                        </a:rPr>
                        <a:t>오버라이딩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247755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SessionInterceptor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로그인을 해야만 세션에 들어갈 수 </a:t>
                      </a:r>
                      <a:r>
                        <a:rPr lang="ko-KR" altLang="en-US" sz="1200" b="0" dirty="0" err="1">
                          <a:effectLst/>
                        </a:rPr>
                        <a:t>있도록하는</a:t>
                      </a:r>
                      <a:r>
                        <a:rPr lang="ko-KR" altLang="en-US" sz="1200" b="0" dirty="0">
                          <a:effectLst/>
                        </a:rPr>
                        <a:t> 메소드 선언</a:t>
                      </a:r>
                      <a:r>
                        <a:rPr lang="en-US" altLang="ko-KR" sz="1200" b="0" dirty="0">
                          <a:effectLst/>
                        </a:rPr>
                        <a:t>.</a:t>
                      </a:r>
                      <a:endParaRPr lang="en-US" altLang="ko-KR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6229106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491457-7F4B-84BD-7516-17A071290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69090"/>
              </p:ext>
            </p:extLst>
          </p:nvPr>
        </p:nvGraphicFramePr>
        <p:xfrm>
          <a:off x="168014" y="3810551"/>
          <a:ext cx="11838037" cy="215459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485854">
                  <a:extLst>
                    <a:ext uri="{9D8B030D-6E8A-4147-A177-3AD203B41FA5}">
                      <a16:colId xmlns:a16="http://schemas.microsoft.com/office/drawing/2014/main" val="1515723189"/>
                    </a:ext>
                  </a:extLst>
                </a:gridCol>
                <a:gridCol w="9352183">
                  <a:extLst>
                    <a:ext uri="{9D8B030D-6E8A-4147-A177-3AD203B41FA5}">
                      <a16:colId xmlns:a16="http://schemas.microsoft.com/office/drawing/2014/main" val="457242363"/>
                    </a:ext>
                  </a:extLst>
                </a:gridCol>
              </a:tblGrid>
              <a:tr h="1017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class</a:t>
                      </a:r>
                    </a:p>
                  </a:txBody>
                  <a:tcPr marL="18131" marR="18131" marT="12087" marB="12087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en-US" sz="1400" b="1" dirty="0">
                        <a:effectLst/>
                        <a:latin typeface="나눔스"/>
                      </a:endParaRPr>
                    </a:p>
                  </a:txBody>
                  <a:tcPr marL="18131" marR="18131" marT="12087" marB="12087" anchor="b"/>
                </a:tc>
                <a:extLst>
                  <a:ext uri="{0D108BD9-81ED-4DB2-BD59-A6C34878D82A}">
                    <a16:rowId xmlns:a16="http://schemas.microsoft.com/office/drawing/2014/main" val="3805573245"/>
                  </a:ext>
                </a:extLst>
              </a:tr>
              <a:tr h="376347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 err="1">
                          <a:effectLst/>
                        </a:rPr>
                        <a:t>ReportController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</a:p>
                  </a:txBody>
                  <a:tcPr marL="18131" marR="18131" marT="12087" marB="12087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가상 주소 </a:t>
                      </a:r>
                      <a:r>
                        <a:rPr lang="en-US" altLang="ko-KR" sz="1200" b="0" dirty="0">
                          <a:effectLst/>
                        </a:rPr>
                        <a:t>/reportRegForm.do </a:t>
                      </a:r>
                      <a:r>
                        <a:rPr lang="ko-KR" altLang="en-US" sz="1200" b="0" dirty="0">
                          <a:effectLst/>
                        </a:rPr>
                        <a:t>로 접속하면 호출되는 메소드 선언 </a:t>
                      </a:r>
                      <a:br>
                        <a:rPr lang="ko-KR" altLang="en-US" sz="1200" b="0" dirty="0">
                          <a:effectLst/>
                        </a:rPr>
                      </a:br>
                      <a:r>
                        <a:rPr lang="en-US" altLang="ko-KR" sz="1200" b="0" dirty="0" err="1">
                          <a:effectLst/>
                        </a:rPr>
                        <a:t>ModelAndView</a:t>
                      </a:r>
                      <a:r>
                        <a:rPr lang="en-US" altLang="ko-KR" sz="1200" b="0" dirty="0">
                          <a:effectLst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</a:rPr>
                        <a:t>객체에 호출 </a:t>
                      </a:r>
                      <a:r>
                        <a:rPr lang="en-US" altLang="ko-KR" sz="1200" b="0" dirty="0" err="1">
                          <a:effectLst/>
                        </a:rPr>
                        <a:t>jsp</a:t>
                      </a:r>
                      <a:r>
                        <a:rPr lang="en-US" altLang="ko-KR" sz="1200" b="0" dirty="0">
                          <a:effectLst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</a:rPr>
                        <a:t>페이지명과 응답물을 저장하고 리턴 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8131" marR="18131" marT="12087" marB="12087" anchor="b"/>
                </a:tc>
                <a:extLst>
                  <a:ext uri="{0D108BD9-81ED-4DB2-BD59-A6C34878D82A}">
                    <a16:rowId xmlns:a16="http://schemas.microsoft.com/office/drawing/2014/main" val="581275440"/>
                  </a:ext>
                </a:extLst>
              </a:tr>
              <a:tr h="10171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ReportDAO</a:t>
                      </a:r>
                    </a:p>
                  </a:txBody>
                  <a:tcPr marL="18131" marR="18131" marT="12087" marB="12087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 b="0" dirty="0" err="1">
                          <a:effectLst/>
                        </a:rPr>
                        <a:t>ReportDAOImpl</a:t>
                      </a:r>
                      <a:r>
                        <a:rPr lang="ko-KR" altLang="en-US" sz="1200" b="0" dirty="0">
                          <a:effectLst/>
                        </a:rPr>
                        <a:t>에서 사용할 메소드 선언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8131" marR="18131" marT="12087" marB="12087" anchor="b"/>
                </a:tc>
                <a:extLst>
                  <a:ext uri="{0D108BD9-81ED-4DB2-BD59-A6C34878D82A}">
                    <a16:rowId xmlns:a16="http://schemas.microsoft.com/office/drawing/2014/main" val="2867918167"/>
                  </a:ext>
                </a:extLst>
              </a:tr>
              <a:tr h="193259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ReportDAOImpl</a:t>
                      </a:r>
                    </a:p>
                  </a:txBody>
                  <a:tcPr marL="18131" marR="18131" marT="12087" marB="12087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일일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지출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영업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휴가 보고서에 관한 </a:t>
                      </a:r>
                      <a:r>
                        <a:rPr lang="en-US" altLang="ko-KR" sz="1200" b="0" dirty="0" err="1">
                          <a:effectLst/>
                        </a:rPr>
                        <a:t>ReportDAO</a:t>
                      </a:r>
                      <a:r>
                        <a:rPr lang="en-US" altLang="ko-KR" sz="1200" b="0" dirty="0">
                          <a:effectLst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</a:rPr>
                        <a:t>메소드를 </a:t>
                      </a:r>
                      <a:r>
                        <a:rPr lang="ko-KR" altLang="en-US" sz="1200" b="0" dirty="0" err="1">
                          <a:effectLst/>
                        </a:rPr>
                        <a:t>오버라이딩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8131" marR="18131" marT="12087" marB="12087" anchor="b"/>
                </a:tc>
                <a:extLst>
                  <a:ext uri="{0D108BD9-81ED-4DB2-BD59-A6C34878D82A}">
                    <a16:rowId xmlns:a16="http://schemas.microsoft.com/office/drawing/2014/main" val="2341113540"/>
                  </a:ext>
                </a:extLst>
              </a:tr>
              <a:tr h="193259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ReportService</a:t>
                      </a:r>
                    </a:p>
                  </a:txBody>
                  <a:tcPr marL="18131" marR="18131" marT="12087" marB="12087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 b="0" dirty="0" err="1">
                          <a:effectLst/>
                        </a:rPr>
                        <a:t>ReportServiceImpl</a:t>
                      </a:r>
                      <a:r>
                        <a:rPr lang="ko-KR" altLang="en-US" sz="1200" b="0" dirty="0">
                          <a:effectLst/>
                        </a:rPr>
                        <a:t>에서 사용할 메소드 선언 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8131" marR="18131" marT="12087" marB="12087" anchor="b"/>
                </a:tc>
                <a:extLst>
                  <a:ext uri="{0D108BD9-81ED-4DB2-BD59-A6C34878D82A}">
                    <a16:rowId xmlns:a16="http://schemas.microsoft.com/office/drawing/2014/main" val="4250735185"/>
                  </a:ext>
                </a:extLst>
              </a:tr>
              <a:tr h="284803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ReportServiceImpl</a:t>
                      </a:r>
                    </a:p>
                  </a:txBody>
                  <a:tcPr marL="18131" marR="18131" marT="12087" marB="12087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일일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지출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영업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휴가 보고서의 수정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삭제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결재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반려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 err="1">
                          <a:effectLst/>
                        </a:rPr>
                        <a:t>재결재</a:t>
                      </a:r>
                      <a:r>
                        <a:rPr lang="ko-KR" altLang="en-US" sz="1200" b="0" dirty="0">
                          <a:effectLst/>
                        </a:rPr>
                        <a:t> 관련 데이터를 담은 </a:t>
                      </a:r>
                      <a:r>
                        <a:rPr lang="en-US" altLang="ko-KR" sz="1200" b="0" dirty="0" err="1">
                          <a:effectLst/>
                        </a:rPr>
                        <a:t>ReportService</a:t>
                      </a:r>
                      <a:r>
                        <a:rPr lang="ko-KR" altLang="en-US" sz="1200" b="0" dirty="0">
                          <a:effectLst/>
                        </a:rPr>
                        <a:t>의 메소드를 </a:t>
                      </a:r>
                      <a:r>
                        <a:rPr lang="ko-KR" altLang="en-US" sz="1200" b="0" dirty="0" err="1">
                          <a:effectLst/>
                        </a:rPr>
                        <a:t>오버라이딩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8131" marR="18131" marT="12087" marB="12087" anchor="b"/>
                </a:tc>
                <a:extLst>
                  <a:ext uri="{0D108BD9-81ED-4DB2-BD59-A6C34878D82A}">
                    <a16:rowId xmlns:a16="http://schemas.microsoft.com/office/drawing/2014/main" val="3595609054"/>
                  </a:ext>
                </a:extLst>
              </a:tr>
              <a:tr h="193259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ReportValidator</a:t>
                      </a:r>
                    </a:p>
                  </a:txBody>
                  <a:tcPr marL="18131" marR="18131" marT="12087" marB="12087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보고서 페이지에서 발생하는 유효성 체크하는 메소드 선언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8131" marR="18131" marT="12087" marB="12087" anchor="b"/>
                </a:tc>
                <a:extLst>
                  <a:ext uri="{0D108BD9-81ED-4DB2-BD59-A6C34878D82A}">
                    <a16:rowId xmlns:a16="http://schemas.microsoft.com/office/drawing/2014/main" val="700952148"/>
                  </a:ext>
                </a:extLst>
              </a:tr>
              <a:tr h="193259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ReportDTO</a:t>
                      </a:r>
                    </a:p>
                  </a:txBody>
                  <a:tcPr marL="18131" marR="18131" marT="12087" marB="12087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일일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지출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영업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휴가 보고서에 관한 데이터를 담아 이동하는 </a:t>
                      </a:r>
                      <a:r>
                        <a:rPr lang="en-US" altLang="ko-KR" sz="1200" b="0" dirty="0">
                          <a:effectLst/>
                        </a:rPr>
                        <a:t>getter/setter </a:t>
                      </a:r>
                      <a:r>
                        <a:rPr lang="ko-KR" altLang="en-US" sz="1200" b="0" dirty="0">
                          <a:effectLst/>
                        </a:rPr>
                        <a:t>메소드 선언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8131" marR="18131" marT="12087" marB="12087" anchor="b"/>
                </a:tc>
                <a:extLst>
                  <a:ext uri="{0D108BD9-81ED-4DB2-BD59-A6C34878D82A}">
                    <a16:rowId xmlns:a16="http://schemas.microsoft.com/office/drawing/2014/main" val="2313139135"/>
                  </a:ext>
                </a:extLst>
              </a:tr>
              <a:tr h="193259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ReportSearchDTO</a:t>
                      </a:r>
                    </a:p>
                  </a:txBody>
                  <a:tcPr marL="18131" marR="18131" marT="12087" marB="12087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일일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지출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영업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휴가 보고서 검색관련 데이터를 담아 이동하는 </a:t>
                      </a:r>
                      <a:r>
                        <a:rPr lang="en-US" altLang="ko-KR" sz="1200" b="0" dirty="0">
                          <a:effectLst/>
                        </a:rPr>
                        <a:t>getter/setter </a:t>
                      </a:r>
                      <a:r>
                        <a:rPr lang="ko-KR" altLang="en-US" sz="1200" b="0" dirty="0">
                          <a:effectLst/>
                        </a:rPr>
                        <a:t>메소드 선언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8131" marR="18131" marT="12087" marB="12087" anchor="b"/>
                </a:tc>
                <a:extLst>
                  <a:ext uri="{0D108BD9-81ED-4DB2-BD59-A6C34878D82A}">
                    <a16:rowId xmlns:a16="http://schemas.microsoft.com/office/drawing/2014/main" val="1816091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241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3158258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03 - 3 </a:t>
            </a:r>
            <a:r>
              <a:rPr lang="ko-KR" altLang="en-US" sz="2200" dirty="0">
                <a:latin typeface="나눔스"/>
                <a:ea typeface="+mj-ea"/>
              </a:rPr>
              <a:t>클래스</a:t>
            </a:r>
            <a:r>
              <a:rPr lang="en-US" altLang="ko-KR" sz="2200" dirty="0">
                <a:latin typeface="나눔스"/>
                <a:ea typeface="+mj-ea"/>
              </a:rPr>
              <a:t>/JSP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04C2E-D91C-289B-2008-0582818F3736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en-US" altLang="ko-KR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Planner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775320E-F8DC-186F-9157-7E4BA2CB1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91479"/>
              </p:ext>
            </p:extLst>
          </p:nvPr>
        </p:nvGraphicFramePr>
        <p:xfrm>
          <a:off x="176981" y="1532412"/>
          <a:ext cx="11838037" cy="149352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485854">
                  <a:extLst>
                    <a:ext uri="{9D8B030D-6E8A-4147-A177-3AD203B41FA5}">
                      <a16:colId xmlns:a16="http://schemas.microsoft.com/office/drawing/2014/main" val="980257959"/>
                    </a:ext>
                  </a:extLst>
                </a:gridCol>
                <a:gridCol w="9352183">
                  <a:extLst>
                    <a:ext uri="{9D8B030D-6E8A-4147-A177-3AD203B41FA5}">
                      <a16:colId xmlns:a16="http://schemas.microsoft.com/office/drawing/2014/main" val="3341046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class</a:t>
                      </a:r>
                      <a:endParaRPr lang="en-US" sz="14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en-US" sz="14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467667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 err="1">
                          <a:effectLst/>
                        </a:rPr>
                        <a:t>PlannerController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>
                          <a:effectLst/>
                        </a:rPr>
                        <a:t>가상 주소</a:t>
                      </a:r>
                      <a:r>
                        <a:rPr lang="en-US" altLang="ko-KR" sz="1200">
                          <a:effectLst/>
                        </a:rPr>
                        <a:t>/plannerList.do </a:t>
                      </a:r>
                      <a:r>
                        <a:rPr lang="ko-KR" altLang="en-US" sz="1200">
                          <a:effectLst/>
                        </a:rPr>
                        <a:t>로 접속하면 호출되는 메소드 선언 </a:t>
                      </a:r>
                      <a:br>
                        <a:rPr lang="ko-KR" altLang="en-US" sz="1200">
                          <a:effectLst/>
                        </a:rPr>
                      </a:br>
                      <a:r>
                        <a:rPr lang="en-US" altLang="ko-KR" sz="1200">
                          <a:effectLst/>
                        </a:rPr>
                        <a:t>ModelAndView </a:t>
                      </a:r>
                      <a:r>
                        <a:rPr lang="ko-KR" altLang="en-US" sz="1200">
                          <a:effectLst/>
                        </a:rPr>
                        <a:t>객체에 호출 </a:t>
                      </a:r>
                      <a:r>
                        <a:rPr lang="en-US" altLang="ko-KR" sz="1200">
                          <a:effectLst/>
                        </a:rPr>
                        <a:t>jsp </a:t>
                      </a:r>
                      <a:r>
                        <a:rPr lang="ko-KR" altLang="en-US" sz="1200">
                          <a:effectLst/>
                        </a:rPr>
                        <a:t>페이지명과 응답물을 저장하고 리턴 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03588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PlannerDAO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>
                          <a:effectLst/>
                        </a:rPr>
                        <a:t>PlannerDAOImpl</a:t>
                      </a:r>
                      <a:r>
                        <a:rPr lang="ko-KR" altLang="en-US" sz="1200">
                          <a:effectLst/>
                        </a:rPr>
                        <a:t>에서 사용할 메소드 선언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35860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PlannerDAOImpl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>
                          <a:effectLst/>
                        </a:rPr>
                        <a:t>일정 추가</a:t>
                      </a:r>
                      <a:r>
                        <a:rPr lang="en-US" altLang="ko-KR" sz="1200">
                          <a:effectLst/>
                        </a:rPr>
                        <a:t>/</a:t>
                      </a:r>
                      <a:r>
                        <a:rPr lang="ko-KR" altLang="en-US" sz="1200">
                          <a:effectLst/>
                        </a:rPr>
                        <a:t>수정</a:t>
                      </a:r>
                      <a:r>
                        <a:rPr lang="en-US" altLang="ko-KR" sz="1200">
                          <a:effectLst/>
                        </a:rPr>
                        <a:t>/</a:t>
                      </a:r>
                      <a:r>
                        <a:rPr lang="ko-KR" altLang="en-US" sz="1200">
                          <a:effectLst/>
                        </a:rPr>
                        <a:t>삭제</a:t>
                      </a:r>
                      <a:r>
                        <a:rPr lang="en-US" altLang="ko-KR" sz="1200">
                          <a:effectLst/>
                        </a:rPr>
                        <a:t>/</a:t>
                      </a:r>
                      <a:r>
                        <a:rPr lang="ko-KR" altLang="en-US" sz="1200">
                          <a:effectLst/>
                        </a:rPr>
                        <a:t>반환에 관한 </a:t>
                      </a:r>
                      <a:r>
                        <a:rPr lang="en-US" altLang="ko-KR" sz="1200">
                          <a:effectLst/>
                        </a:rPr>
                        <a:t>PlannerDAO</a:t>
                      </a:r>
                      <a:r>
                        <a:rPr lang="ko-KR" altLang="en-US" sz="1200">
                          <a:effectLst/>
                        </a:rPr>
                        <a:t>의 메소드를 오버라이딩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62521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PlannerValidator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>
                          <a:effectLst/>
                        </a:rPr>
                        <a:t>일정관리에서 발생하는 유효성 체크하는 메소드 선언 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851774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PlannerDTO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dirty="0">
                          <a:effectLst/>
                        </a:rPr>
                        <a:t>일정관리에 관한 데이터를 담아 이동하는 </a:t>
                      </a:r>
                      <a:r>
                        <a:rPr lang="en-US" altLang="ko-KR" sz="1200" dirty="0">
                          <a:effectLst/>
                        </a:rPr>
                        <a:t>getter/setter </a:t>
                      </a:r>
                      <a:r>
                        <a:rPr lang="ko-KR" altLang="en-US" sz="1200" dirty="0">
                          <a:effectLst/>
                        </a:rPr>
                        <a:t>메소드 선언</a:t>
                      </a:r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818730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89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E777D2-60B5-BC46-751C-922C19435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9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-4895" y="1282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3158258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03 - 3 </a:t>
            </a:r>
            <a:r>
              <a:rPr lang="ko-KR" altLang="en-US" sz="2200" dirty="0">
                <a:latin typeface="나눔스"/>
                <a:ea typeface="+mj-ea"/>
              </a:rPr>
              <a:t>클래스</a:t>
            </a:r>
            <a:r>
              <a:rPr lang="en-US" altLang="ko-KR" sz="2200" dirty="0">
                <a:latin typeface="나눔스"/>
                <a:ea typeface="+mj-ea"/>
              </a:rPr>
              <a:t>/JSP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04C2E-D91C-289B-2008-0582818F3736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en-US" altLang="ko-KR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JSP 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177EE6-9C81-BC96-5596-BCCF2A4E6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869736"/>
              </p:ext>
            </p:extLst>
          </p:nvPr>
        </p:nvGraphicFramePr>
        <p:xfrm>
          <a:off x="176981" y="1583780"/>
          <a:ext cx="11838036" cy="428362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719554">
                  <a:extLst>
                    <a:ext uri="{9D8B030D-6E8A-4147-A177-3AD203B41FA5}">
                      <a16:colId xmlns:a16="http://schemas.microsoft.com/office/drawing/2014/main" val="3602232790"/>
                    </a:ext>
                  </a:extLst>
                </a:gridCol>
                <a:gridCol w="8118482">
                  <a:extLst>
                    <a:ext uri="{9D8B030D-6E8A-4147-A177-3AD203B41FA5}">
                      <a16:colId xmlns:a16="http://schemas.microsoft.com/office/drawing/2014/main" val="2978335182"/>
                    </a:ext>
                  </a:extLst>
                </a:gridCol>
              </a:tblGrid>
              <a:tr h="271730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JSP </a:t>
                      </a:r>
                      <a:r>
                        <a:rPr lang="ko-KR" altLang="en-US" sz="1400" b="1" dirty="0">
                          <a:effectLst/>
                        </a:rPr>
                        <a:t>페이지 </a:t>
                      </a:r>
                      <a:endParaRPr lang="ko-KR" altLang="en-US" sz="1400" b="1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en-US" sz="1400" b="1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3223133957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approvalLineAdd.jsp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기존 회사 결재라인 추가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3249802625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approvalLineList.jsp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결재라인 조회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1180313948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approvalLineReg.jsp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결재라인 등록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4132179888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common.jsp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 b="0" dirty="0" err="1">
                          <a:effectLst/>
                        </a:rPr>
                        <a:t>jsp</a:t>
                      </a:r>
                      <a:r>
                        <a:rPr lang="en-US" altLang="ko-KR" sz="1200" b="0" dirty="0">
                          <a:effectLst/>
                        </a:rPr>
                        <a:t> </a:t>
                      </a:r>
                      <a:r>
                        <a:rPr lang="ko-KR" altLang="en-US" sz="1200" b="0" dirty="0">
                          <a:effectLst/>
                        </a:rPr>
                        <a:t>페이지에서 공용으로 사용할 태그를 모아둔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2575561096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dashBoard.jsp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대시보드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2911716920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employeeDetail.jsp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직원 상세 보기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3129733194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employeeList.jsp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직원 검색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 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3249231628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employeeReg.jsp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직원 추가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715777382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login_common.jsp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로그인 페이지에서 공용으로 사용할 태그를 모아둔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 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2422843454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loginForm.jsp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로그인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 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1352757229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mainCatagory.jsp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헤더에 보일 메인 카테고리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 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2738811952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moveData.jsp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보고서 검색에 쓰이는 데이터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 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3517286481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noticeDetailForm.jsp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공지사항 상세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270876936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noticeList.jsp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공지사항 검색 조건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388497983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noticeRegForm.jsp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공지사항 등록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267568752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noticeUpdateForm.jsp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공지사항 수정</a:t>
                      </a:r>
                      <a:r>
                        <a:rPr lang="en-US" altLang="ko-KR" sz="1200" b="0" dirty="0">
                          <a:effectLst/>
                        </a:rPr>
                        <a:t>/</a:t>
                      </a:r>
                      <a:r>
                        <a:rPr lang="ko-KR" altLang="en-US" sz="1200" b="0" dirty="0">
                          <a:effectLst/>
                        </a:rPr>
                        <a:t>삭제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3803943525"/>
                  </a:ext>
                </a:extLst>
              </a:tr>
              <a:tr h="23599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plannerList.jsp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일정관리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267527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631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3158258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03 - 3 </a:t>
            </a:r>
            <a:r>
              <a:rPr lang="ko-KR" altLang="en-US" sz="2200" dirty="0">
                <a:latin typeface="나눔스"/>
                <a:ea typeface="+mj-ea"/>
              </a:rPr>
              <a:t>클래스</a:t>
            </a:r>
            <a:r>
              <a:rPr lang="en-US" altLang="ko-KR" sz="2200" dirty="0">
                <a:latin typeface="나눔스"/>
                <a:ea typeface="+mj-ea"/>
              </a:rPr>
              <a:t>/JSP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04C2E-D91C-289B-2008-0582818F3736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en-US" altLang="ko-KR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JSP 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177EE6-9C81-BC96-5596-BCCF2A4E6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181074"/>
              </p:ext>
            </p:extLst>
          </p:nvPr>
        </p:nvGraphicFramePr>
        <p:xfrm>
          <a:off x="176981" y="1583780"/>
          <a:ext cx="11838036" cy="422266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719554">
                  <a:extLst>
                    <a:ext uri="{9D8B030D-6E8A-4147-A177-3AD203B41FA5}">
                      <a16:colId xmlns:a16="http://schemas.microsoft.com/office/drawing/2014/main" val="3602232790"/>
                    </a:ext>
                  </a:extLst>
                </a:gridCol>
                <a:gridCol w="8118482">
                  <a:extLst>
                    <a:ext uri="{9D8B030D-6E8A-4147-A177-3AD203B41FA5}">
                      <a16:colId xmlns:a16="http://schemas.microsoft.com/office/drawing/2014/main" val="2978335182"/>
                    </a:ext>
                  </a:extLst>
                </a:gridCol>
              </a:tblGrid>
              <a:tr h="253606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JSP </a:t>
                      </a:r>
                      <a:r>
                        <a:rPr lang="ko-KR" altLang="en-US" sz="1400" b="1" dirty="0">
                          <a:effectLst/>
                        </a:rPr>
                        <a:t>페이지 </a:t>
                      </a:r>
                      <a:endParaRPr lang="ko-KR" altLang="en-US" sz="1400" b="1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en-US" sz="1400" b="1" dirty="0">
                        <a:effectLst/>
                        <a:latin typeface="나눔스"/>
                      </a:endParaRPr>
                    </a:p>
                  </a:txBody>
                  <a:tcPr marL="13799" marR="13799" marT="9199" marB="9199" anchor="b"/>
                </a:tc>
                <a:extLst>
                  <a:ext uri="{0D108BD9-81ED-4DB2-BD59-A6C34878D82A}">
                    <a16:rowId xmlns:a16="http://schemas.microsoft.com/office/drawing/2014/main" val="3223133957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report_common.jsp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보고서 화면에서 공통적으로 사용할 태그를 모아둔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249802625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reportDetail.jsp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보고서 상세화면을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180313948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reportList.jsp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보고서 조회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4132179888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reportReg_daily.jsp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일일 보고서 등록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575561096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reportReg_expense.jsp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지출 보고서 등록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911716920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reportReg_sales.jsp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영업 보고서 등록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129733194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reportReg_vacation.jsp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휴가원 등록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249231628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reportUpdate_daily.jsp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일일보고서 수정화면을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715777382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reportUpdate_expense.jsp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지출 보고서 수정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422843454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reportUpdate_sales.jsp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영업 보고서 수정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352757229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reportUpdate_vacation.jsp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휴가원 수정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38811952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report_common.jsp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보고서 화면에서 공통적으로 사용할 태그를 모아둔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517286481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reportDetail.jsp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보고서 상세화면을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0876936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reportList.jsp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보고서 조회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88497983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reportReg_daily.jsp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일일 보고서 등록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67568752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</a:rPr>
                        <a:t>reportReg_expense.jsp</a:t>
                      </a:r>
                      <a:endParaRPr lang="en-US" sz="1200" b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지출 보고서 등록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803943525"/>
                  </a:ext>
                </a:extLst>
              </a:tr>
              <a:tr h="23347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</a:rPr>
                        <a:t>reportReg_sales.jsp</a:t>
                      </a:r>
                      <a:endParaRPr 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200" b="0" dirty="0">
                          <a:effectLst/>
                        </a:rPr>
                        <a:t>영업 보고서 등록 화면을 보여주는 </a:t>
                      </a:r>
                      <a:r>
                        <a:rPr lang="en-US" altLang="ko-KR" sz="1200" b="0" dirty="0">
                          <a:effectLst/>
                        </a:rPr>
                        <a:t>JSP </a:t>
                      </a:r>
                      <a:r>
                        <a:rPr lang="ko-KR" altLang="en-US" sz="1200" b="0" dirty="0">
                          <a:effectLst/>
                        </a:rPr>
                        <a:t>페이지</a:t>
                      </a:r>
                      <a:endParaRPr lang="ko-KR" altLang="en-US" sz="1200" b="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67527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498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627316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03 - 4 </a:t>
            </a:r>
            <a:r>
              <a:rPr lang="ko-KR" altLang="en-US" sz="2200" dirty="0">
                <a:latin typeface="나눔스"/>
                <a:ea typeface="+mj-ea"/>
              </a:rPr>
              <a:t>메소드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3351-C377-2282-877F-BD721710EC18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공지사항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649066B-C27E-7E55-0050-BC9A8339A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09538"/>
              </p:ext>
            </p:extLst>
          </p:nvPr>
        </p:nvGraphicFramePr>
        <p:xfrm>
          <a:off x="176981" y="1575675"/>
          <a:ext cx="11838036" cy="519241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29023">
                  <a:extLst>
                    <a:ext uri="{9D8B030D-6E8A-4147-A177-3AD203B41FA5}">
                      <a16:colId xmlns:a16="http://schemas.microsoft.com/office/drawing/2014/main" val="1514517593"/>
                    </a:ext>
                  </a:extLst>
                </a:gridCol>
                <a:gridCol w="4830078">
                  <a:extLst>
                    <a:ext uri="{9D8B030D-6E8A-4147-A177-3AD203B41FA5}">
                      <a16:colId xmlns:a16="http://schemas.microsoft.com/office/drawing/2014/main" val="2658102650"/>
                    </a:ext>
                  </a:extLst>
                </a:gridCol>
                <a:gridCol w="5878935">
                  <a:extLst>
                    <a:ext uri="{9D8B030D-6E8A-4147-A177-3AD203B41FA5}">
                      <a16:colId xmlns:a16="http://schemas.microsoft.com/office/drawing/2014/main" val="1886472518"/>
                    </a:ext>
                  </a:extLst>
                </a:gridCol>
              </a:tblGrid>
              <a:tr h="1542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클래스명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메소드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기능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466255287"/>
                  </a:ext>
                </a:extLst>
              </a:tr>
              <a:tr h="154292">
                <a:tc rowSpan="8">
                  <a:txBody>
                    <a:bodyPr/>
                    <a:lstStyle/>
                    <a:p>
                      <a:pPr rtl="0" fontAlgn="ctr"/>
                      <a:r>
                        <a:rPr lang="en-US" sz="1100">
                          <a:effectLst/>
                        </a:rPr>
                        <a:t>Notice Controller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String check_NoticeDTO(NoticeDTO noticeDTO, BindingResult bindingResult)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공지사항 작성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수정 유효성 체크 및 경고문자 리턴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838839513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ModelAndView noticeList(NoticeSearchDTO noticeSearchDTO, HttpSession session)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/noticeList.do 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029197244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ModelAndView noticeRegForm(HttpSession session)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/noticeRegForm.do 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275558191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Map&lt;String,String&gt; noticeRegProc(NoticeDTO noticeDTO, BindingResult bindingResult)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/noticeRegProc.do 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540329363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ModelAndView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noticeDetailForm</a:t>
                      </a:r>
                      <a:r>
                        <a:rPr lang="en-US" sz="1100" dirty="0">
                          <a:effectLst/>
                        </a:rPr>
                        <a:t>(@RequestParam(value="notice_no") String </a:t>
                      </a:r>
                      <a:r>
                        <a:rPr lang="en-US" sz="1100" dirty="0" err="1">
                          <a:effectLst/>
                        </a:rPr>
                        <a:t>notice_no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HttpSession</a:t>
                      </a:r>
                      <a:r>
                        <a:rPr lang="en-US" sz="1100" dirty="0">
                          <a:effectLst/>
                        </a:rPr>
                        <a:t> session)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/noticeDetail.do 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038448158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ModelAndView noticeUpDelForm(@RequestParam(value="notice_no") String notice_no, HttpSession session)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/noticeUp.do 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558700726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Map&lt;String,String&gt; noticeUpProc(NoticeDTO noticeDTO, BindingResult bindingResult)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/noticeUpProc.do 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115038768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noticeDelProc(NoticeDTO noticeDTO)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/noticeDelProc.do 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4020164955"/>
                  </a:ext>
                </a:extLst>
              </a:tr>
              <a:tr h="154292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>
                          <a:effectLst/>
                        </a:rPr>
                        <a:t>NoticeDAO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NoticeDAOImpl</a:t>
                      </a:r>
                      <a:r>
                        <a:rPr lang="ko-KR" altLang="en-US" sz="1100">
                          <a:effectLst/>
                        </a:rPr>
                        <a:t>클래스와 메소드 동일</a:t>
                      </a:r>
                      <a:r>
                        <a:rPr lang="en-US" altLang="ko-KR" sz="1100">
                          <a:effectLst/>
                        </a:rPr>
                        <a:t>. NoticeDAOImpl</a:t>
                      </a:r>
                      <a:r>
                        <a:rPr lang="ko-KR" altLang="en-US" sz="1100">
                          <a:effectLst/>
                        </a:rPr>
                        <a:t>에서 자세히 설명</a:t>
                      </a:r>
                      <a:r>
                        <a:rPr lang="en-US" altLang="ko-KR" sz="1100">
                          <a:effectLst/>
                        </a:rPr>
                        <a:t>.</a:t>
                      </a:r>
                      <a:endParaRPr lang="en-US" altLang="ko-KR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인터페이스로 </a:t>
                      </a:r>
                      <a:r>
                        <a:rPr lang="en-US" altLang="ko-KR" sz="1100">
                          <a:effectLst/>
                        </a:rPr>
                        <a:t>NoticeDAOImpl</a:t>
                      </a:r>
                      <a:r>
                        <a:rPr lang="ko-KR" altLang="en-US" sz="1100">
                          <a:effectLst/>
                        </a:rPr>
                        <a:t>의 메소드 목록 규정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4120644849"/>
                  </a:ext>
                </a:extLst>
              </a:tr>
              <a:tr h="154292">
                <a:tc rowSpan="11">
                  <a:txBody>
                    <a:bodyPr/>
                    <a:lstStyle/>
                    <a:p>
                      <a:pPr rtl="0" fontAlgn="ctr"/>
                      <a:r>
                        <a:rPr lang="en-US" sz="1100">
                          <a:effectLst/>
                        </a:rPr>
                        <a:t>NoticeDAOImpl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getNoticeList(NoticeSearchDTO noticeSearchDTO)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검색한 공지사항 목록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을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902776269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getNoticeListAllTotCnt()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공지사항 목록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의 총 개수를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842206097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getNoticeListTotCnt(NoticeSearchDTO noticeSearchDTO)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검색한 공지사항 목록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의 총 개수를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901316297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insertNotice(NoticeDTO noticeDTO)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공지사항 입력 후 입력 적용 행의 개수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를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770751938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updateReadcount(String notice_no)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조회수를 </a:t>
                      </a:r>
                      <a:r>
                        <a:rPr lang="en-US" altLang="ko-KR" sz="1100">
                          <a:effectLst/>
                        </a:rPr>
                        <a:t>1 </a:t>
                      </a:r>
                      <a:r>
                        <a:rPr lang="ko-KR" altLang="en-US" sz="1100">
                          <a:effectLst/>
                        </a:rPr>
                        <a:t>증가하고 업데이트한 행의 개수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를 얻는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219896736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NoticeDTO getNotice(int n_no)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[1</a:t>
                      </a:r>
                      <a:r>
                        <a:rPr lang="ko-KR" altLang="en-US" sz="1100">
                          <a:effectLst/>
                        </a:rPr>
                        <a:t>개의 공지사항 정보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를 리턴하는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897162023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NoticeDTO getBeforeNotice(int n_no)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해당 공지사항의 이전 공지사항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을 리턴하는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496214057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NoticeDTO getAfterNotice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해당 공지사항의 다음 공지사항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을 리턴하는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144414499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getNoticeCnt(String notice_no)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수정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삭제할 공지사항의 존재 개수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를 리턴하는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657919427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updateNotice(NoticeDTO noticeDTO)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수정 적용행의 개수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를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996375050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int </a:t>
                      </a:r>
                      <a:r>
                        <a:rPr lang="en-US" sz="1100" dirty="0" err="1">
                          <a:effectLst/>
                        </a:rPr>
                        <a:t>deleteNotice</a:t>
                      </a:r>
                      <a:r>
                        <a:rPr lang="en-US" sz="1100" dirty="0">
                          <a:effectLst/>
                        </a:rPr>
                        <a:t>(String </a:t>
                      </a:r>
                      <a:r>
                        <a:rPr lang="en-US" sz="1100" dirty="0" err="1">
                          <a:effectLst/>
                        </a:rPr>
                        <a:t>notice_no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dirty="0">
                          <a:effectLst/>
                        </a:rPr>
                        <a:t>[</a:t>
                      </a:r>
                      <a:r>
                        <a:rPr lang="ko-KR" altLang="en-US" sz="1100" dirty="0">
                          <a:effectLst/>
                        </a:rPr>
                        <a:t>삭제 적용행의 개수</a:t>
                      </a:r>
                      <a:r>
                        <a:rPr lang="en-US" altLang="ko-KR" sz="1100" dirty="0">
                          <a:effectLst/>
                        </a:rPr>
                        <a:t>]</a:t>
                      </a:r>
                      <a:r>
                        <a:rPr lang="ko-KR" altLang="en-US" sz="1100" dirty="0">
                          <a:effectLst/>
                        </a:rPr>
                        <a:t>를 </a:t>
                      </a:r>
                      <a:r>
                        <a:rPr lang="ko-KR" altLang="en-US" sz="1100" dirty="0" err="1">
                          <a:effectLst/>
                        </a:rPr>
                        <a:t>리턴하는</a:t>
                      </a:r>
                      <a:r>
                        <a:rPr lang="ko-KR" altLang="en-US" sz="1100" dirty="0">
                          <a:effectLst/>
                        </a:rPr>
                        <a:t> 메소드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221659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090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627316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03 - 4 </a:t>
            </a:r>
            <a:r>
              <a:rPr lang="ko-KR" altLang="en-US" sz="2200" dirty="0">
                <a:latin typeface="나눔스"/>
                <a:ea typeface="+mj-ea"/>
              </a:rPr>
              <a:t>메소드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3351-C377-2282-877F-BD721710EC18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공지사항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93E300-F2EF-B996-0E8A-1FFA2741B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60936"/>
              </p:ext>
            </p:extLst>
          </p:nvPr>
        </p:nvGraphicFramePr>
        <p:xfrm>
          <a:off x="176981" y="1578058"/>
          <a:ext cx="11838036" cy="246053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29023">
                  <a:extLst>
                    <a:ext uri="{9D8B030D-6E8A-4147-A177-3AD203B41FA5}">
                      <a16:colId xmlns:a16="http://schemas.microsoft.com/office/drawing/2014/main" val="118551643"/>
                    </a:ext>
                  </a:extLst>
                </a:gridCol>
                <a:gridCol w="4830078">
                  <a:extLst>
                    <a:ext uri="{9D8B030D-6E8A-4147-A177-3AD203B41FA5}">
                      <a16:colId xmlns:a16="http://schemas.microsoft.com/office/drawing/2014/main" val="2461543138"/>
                    </a:ext>
                  </a:extLst>
                </a:gridCol>
                <a:gridCol w="5878935">
                  <a:extLst>
                    <a:ext uri="{9D8B030D-6E8A-4147-A177-3AD203B41FA5}">
                      <a16:colId xmlns:a16="http://schemas.microsoft.com/office/drawing/2014/main" val="396294458"/>
                    </a:ext>
                  </a:extLst>
                </a:gridCol>
              </a:tblGrid>
              <a:tr h="24914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클래스명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메소드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기능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668059923"/>
                  </a:ext>
                </a:extLst>
              </a:tr>
              <a:tr h="249144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>
                          <a:effectLst/>
                        </a:rPr>
                        <a:t>NoticeDTO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getter/setter </a:t>
                      </a:r>
                      <a:r>
                        <a:rPr lang="ko-KR" altLang="en-US" sz="1100" dirty="0">
                          <a:effectLst/>
                        </a:rPr>
                        <a:t>메소드로 구성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공지사항 입력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수정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삭제 관련 데이터를 담아 이동하는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3306898407"/>
                  </a:ext>
                </a:extLst>
              </a:tr>
              <a:tr h="467386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NoticeSearch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ctr"/>
                      <a:r>
                        <a:rPr lang="en-US" sz="1100" dirty="0">
                          <a:effectLst/>
                        </a:rPr>
                        <a:t>DTO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getter/setter </a:t>
                      </a:r>
                      <a:r>
                        <a:rPr lang="ko-KR" altLang="en-US" sz="1100" dirty="0">
                          <a:effectLst/>
                        </a:rPr>
                        <a:t>메소드로 구성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공지사항 검색 관련 데이터를 담아 이동하는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1211891125"/>
                  </a:ext>
                </a:extLst>
              </a:tr>
              <a:tr h="249144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>
                          <a:effectLst/>
                        </a:rPr>
                        <a:t>NoticeService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NoticeServiceImpl</a:t>
                      </a:r>
                      <a:r>
                        <a:rPr lang="ko-KR" altLang="en-US" sz="1100">
                          <a:effectLst/>
                        </a:rPr>
                        <a:t>클래스와 메소드 동일</a:t>
                      </a:r>
                      <a:r>
                        <a:rPr lang="en-US" altLang="ko-KR" sz="1100">
                          <a:effectLst/>
                        </a:rPr>
                        <a:t>. </a:t>
                      </a:r>
                      <a:r>
                        <a:rPr lang="en-US" sz="1100">
                          <a:effectLst/>
                        </a:rPr>
                        <a:t>NoticeServiceImpl</a:t>
                      </a:r>
                      <a:r>
                        <a:rPr lang="ko-KR" altLang="en-US" sz="1100">
                          <a:effectLst/>
                        </a:rPr>
                        <a:t>에서 자세히 설명</a:t>
                      </a:r>
                      <a:r>
                        <a:rPr lang="en-US" altLang="ko-KR" sz="1100">
                          <a:effectLst/>
                        </a:rPr>
                        <a:t>.</a:t>
                      </a:r>
                      <a:endParaRPr lang="en-US" altLang="ko-KR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인터페이스로 </a:t>
                      </a:r>
                      <a:r>
                        <a:rPr lang="en-US" altLang="ko-KR" sz="1100">
                          <a:effectLst/>
                        </a:rPr>
                        <a:t>NoticeServiceImpl</a:t>
                      </a:r>
                      <a:r>
                        <a:rPr lang="ko-KR" altLang="en-US" sz="1100">
                          <a:effectLst/>
                        </a:rPr>
                        <a:t>의 메소드 목록 규정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346911402"/>
                  </a:ext>
                </a:extLst>
              </a:tr>
              <a:tr h="249144">
                <a:tc rowSpan="3"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NoticeService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Impl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NoticeDTO getNotice(String notice_no, boolean isNoticeDetailForm)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[1</a:t>
                      </a:r>
                      <a:r>
                        <a:rPr lang="ko-KR" altLang="en-US" sz="1100">
                          <a:effectLst/>
                        </a:rPr>
                        <a:t>개 공지사항 글</a:t>
                      </a:r>
                      <a:r>
                        <a:rPr lang="en-US" altLang="ko-KR" sz="1100">
                          <a:effectLst/>
                        </a:rPr>
                        <a:t>] </a:t>
                      </a:r>
                      <a:r>
                        <a:rPr lang="ko-KR" altLang="en-US" sz="1100">
                          <a:effectLst/>
                        </a:rPr>
                        <a:t>을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1175954165"/>
                  </a:ext>
                </a:extLst>
              </a:tr>
              <a:tr h="249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updateNotice(NoticeDTO noticeDTO)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[1</a:t>
                      </a:r>
                      <a:r>
                        <a:rPr lang="ko-KR" altLang="en-US" sz="1100">
                          <a:effectLst/>
                        </a:rPr>
                        <a:t>개 공지사항</a:t>
                      </a:r>
                      <a:r>
                        <a:rPr lang="en-US" altLang="ko-KR" sz="1100">
                          <a:effectLst/>
                        </a:rPr>
                        <a:t>] </a:t>
                      </a:r>
                      <a:r>
                        <a:rPr lang="ko-KR" altLang="en-US" sz="1100">
                          <a:effectLst/>
                        </a:rPr>
                        <a:t>를 수정 실행하고 수정 적용행의 개수를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1938387401"/>
                  </a:ext>
                </a:extLst>
              </a:tr>
              <a:tr h="249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deleteNotice(NoticeDTO noticeDTO)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[1</a:t>
                      </a:r>
                      <a:r>
                        <a:rPr lang="ko-KR" altLang="en-US" sz="1100">
                          <a:effectLst/>
                        </a:rPr>
                        <a:t>개 공지사항</a:t>
                      </a:r>
                      <a:r>
                        <a:rPr lang="en-US" altLang="ko-KR" sz="1100">
                          <a:effectLst/>
                        </a:rPr>
                        <a:t>] </a:t>
                      </a:r>
                      <a:r>
                        <a:rPr lang="ko-KR" altLang="en-US" sz="1100">
                          <a:effectLst/>
                        </a:rPr>
                        <a:t>를 삭제 실행하고 삭제 적용행의 개수를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1099115441"/>
                  </a:ext>
                </a:extLst>
              </a:tr>
              <a:tr h="249144"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US" sz="1100">
                          <a:effectLst/>
                        </a:rPr>
                        <a:t>NoticeValidator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boolean supports(Class&lt;?&gt; arg0)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데이터가 저장된 </a:t>
                      </a:r>
                      <a:r>
                        <a:rPr lang="en-US" altLang="ko-KR" sz="1100">
                          <a:effectLst/>
                        </a:rPr>
                        <a:t>DTO </a:t>
                      </a:r>
                      <a:r>
                        <a:rPr lang="ko-KR" altLang="en-US" sz="1100">
                          <a:effectLst/>
                        </a:rPr>
                        <a:t>객체의 클래스 타입 정보를 얻어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2584858632"/>
                  </a:ext>
                </a:extLst>
              </a:tr>
              <a:tr h="249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void validate(Object obj, Errors errors)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유효성 체크할 메소드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237157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888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627316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03 - 4 </a:t>
            </a:r>
            <a:r>
              <a:rPr lang="ko-KR" altLang="en-US" sz="2200" dirty="0">
                <a:latin typeface="나눔스"/>
                <a:ea typeface="+mj-ea"/>
              </a:rPr>
              <a:t>메소드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3351-C377-2282-877F-BD721710EC18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결재라인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D558CF-DEFB-6A7A-1EAE-8EE1F16F5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18045"/>
              </p:ext>
            </p:extLst>
          </p:nvPr>
        </p:nvGraphicFramePr>
        <p:xfrm>
          <a:off x="176982" y="1568339"/>
          <a:ext cx="11838036" cy="411536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29023">
                  <a:extLst>
                    <a:ext uri="{9D8B030D-6E8A-4147-A177-3AD203B41FA5}">
                      <a16:colId xmlns:a16="http://schemas.microsoft.com/office/drawing/2014/main" val="101177773"/>
                    </a:ext>
                  </a:extLst>
                </a:gridCol>
                <a:gridCol w="4830078">
                  <a:extLst>
                    <a:ext uri="{9D8B030D-6E8A-4147-A177-3AD203B41FA5}">
                      <a16:colId xmlns:a16="http://schemas.microsoft.com/office/drawing/2014/main" val="3185766676"/>
                    </a:ext>
                  </a:extLst>
                </a:gridCol>
                <a:gridCol w="5878935">
                  <a:extLst>
                    <a:ext uri="{9D8B030D-6E8A-4147-A177-3AD203B41FA5}">
                      <a16:colId xmlns:a16="http://schemas.microsoft.com/office/drawing/2014/main" val="2247689552"/>
                    </a:ext>
                  </a:extLst>
                </a:gridCol>
              </a:tblGrid>
              <a:tr h="1542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클래스명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메소드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기능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415342758"/>
                  </a:ext>
                </a:extLst>
              </a:tr>
              <a:tr h="154292">
                <a:tc rowSpan="5">
                  <a:txBody>
                    <a:bodyPr/>
                    <a:lstStyle/>
                    <a:p>
                      <a:pPr rtl="0" fontAlgn="ctr"/>
                      <a:r>
                        <a:rPr lang="en-US" sz="1100" dirty="0">
                          <a:effectLst/>
                        </a:rPr>
                        <a:t>ApprovalLine</a:t>
                      </a:r>
                    </a:p>
                    <a:p>
                      <a:pPr rtl="0" fontAlgn="ctr"/>
                      <a:r>
                        <a:rPr lang="en-US" sz="1100" dirty="0">
                          <a:effectLst/>
                        </a:rPr>
                        <a:t>Controller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ModelAndView approvalLineReg()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/ApprovalLineReg.do 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4032301338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ApprovalLineProc(EmployeeDTO employeeDTO)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/ApprovalLineProc.do 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4265487470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ModelAndView approvalLineList(HttpSession session)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/ApprovalLineList.do 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506888574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ModelAndView approvalLineList(HttpSession session)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/ApprovalLineAdd.do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840485499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ApprovalLineAddProc(EmployeeDTO employeeDTO)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/ApprovalLineAdd.do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830945860"/>
                  </a:ext>
                </a:extLst>
              </a:tr>
              <a:tr h="154292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ApprovalLine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ctr"/>
                      <a:r>
                        <a:rPr lang="en-US" sz="1100" dirty="0">
                          <a:effectLst/>
                        </a:rPr>
                        <a:t>DAO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ApprovalLineDAOImpl</a:t>
                      </a:r>
                      <a:r>
                        <a:rPr lang="ko-KR" altLang="en-US" sz="1100" dirty="0">
                          <a:effectLst/>
                        </a:rPr>
                        <a:t>클래스와 메소드 동일</a:t>
                      </a:r>
                      <a:r>
                        <a:rPr lang="en-US" altLang="ko-KR" sz="1100" dirty="0">
                          <a:effectLst/>
                        </a:rPr>
                        <a:t>. </a:t>
                      </a:r>
                    </a:p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ApprovalLineDAOImpl</a:t>
                      </a:r>
                      <a:r>
                        <a:rPr lang="ko-KR" altLang="en-US" sz="1100" dirty="0">
                          <a:effectLst/>
                        </a:rPr>
                        <a:t>에서 자세히 설명</a:t>
                      </a:r>
                      <a:r>
                        <a:rPr lang="en-US" altLang="ko-KR" sz="1100" dirty="0">
                          <a:effectLst/>
                        </a:rPr>
                        <a:t>.</a:t>
                      </a:r>
                      <a:endParaRPr lang="en-US" altLang="ko-KR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인터페이스로 </a:t>
                      </a:r>
                      <a:r>
                        <a:rPr lang="en-US" altLang="ko-KR" sz="1100">
                          <a:effectLst/>
                        </a:rPr>
                        <a:t>ApprovalLineDAOImpl</a:t>
                      </a:r>
                      <a:r>
                        <a:rPr lang="ko-KR" altLang="en-US" sz="1100">
                          <a:effectLst/>
                        </a:rPr>
                        <a:t>의 메소드 목록 규정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402281886"/>
                  </a:ext>
                </a:extLst>
              </a:tr>
              <a:tr h="154292">
                <a:tc rowSpan="8">
                  <a:txBody>
                    <a:bodyPr/>
                    <a:lstStyle/>
                    <a:p>
                      <a:pPr rtl="0" fontAlgn="ctr"/>
                      <a:r>
                        <a:rPr lang="en-US" sz="1100" dirty="0">
                          <a:effectLst/>
                        </a:rPr>
                        <a:t>ApprovalLine</a:t>
                      </a:r>
                    </a:p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DAOImpl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searchCompanyName(String company_name)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동일한 회사명의 존재 수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를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20781031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insertCompany(String company_name)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회사명 입력 후 입력 적용 행의 개수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를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87417592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insertManager(String company_name)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새로운 회사 관리자 추가</a:t>
                      </a:r>
                      <a:r>
                        <a:rPr lang="en-US" altLang="ko-KR" sz="1100">
                          <a:effectLst/>
                        </a:rPr>
                        <a:t>] </a:t>
                      </a:r>
                      <a:r>
                        <a:rPr lang="ko-KR" altLang="en-US" sz="1100">
                          <a:effectLst/>
                        </a:rPr>
                        <a:t>를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93143732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insertEmployee(EmployeeDTO employeeDTO)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직원 입력 후 입력 적용 행의 개수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를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305867173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insertApprovalLine(EmployeeDTO employeeDTO)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결재라인 입력 후 입력 적용 행의 개수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를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943233209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getApprovalLineNo(int company_code)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회사 몇번째 결재라인인지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해당 결재라인의 인원수 반환</a:t>
                      </a:r>
                      <a:r>
                        <a:rPr lang="en-US" altLang="ko-KR" sz="1100">
                          <a:effectLst/>
                        </a:rPr>
                        <a:t>] </a:t>
                      </a:r>
                      <a:r>
                        <a:rPr lang="ko-KR" altLang="en-US" sz="1100">
                          <a:effectLst/>
                        </a:rPr>
                        <a:t>을 리턴하는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423768948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getApprovalLineInfo(int company_code)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회사 결재라인 정보 가져오기</a:t>
                      </a:r>
                      <a:r>
                        <a:rPr lang="en-US" altLang="ko-KR" sz="1100">
                          <a:effectLst/>
                        </a:rPr>
                        <a:t>] </a:t>
                      </a:r>
                      <a:r>
                        <a:rPr lang="ko-KR" altLang="en-US" sz="1100">
                          <a:effectLst/>
                        </a:rPr>
                        <a:t>를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309041121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addApprovalLine(EmployeeDTO employeeDTO)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기존 회사 새로운 결재 라인 추가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를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837275444"/>
                  </a:ext>
                </a:extLst>
              </a:tr>
              <a:tr h="154292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ApprovalLine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ctr"/>
                      <a:r>
                        <a:rPr lang="en-US" sz="1100" dirty="0">
                          <a:effectLst/>
                        </a:rPr>
                        <a:t>DTO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getter/setter </a:t>
                      </a:r>
                      <a:r>
                        <a:rPr lang="ko-KR" altLang="en-US" sz="1100">
                          <a:effectLst/>
                        </a:rPr>
                        <a:t>메소드로 구성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결재라인 입력 관련 데이터를 담아 이동하는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192350725"/>
                  </a:ext>
                </a:extLst>
              </a:tr>
              <a:tr h="284847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>
                          <a:effectLst/>
                        </a:rPr>
                        <a:t>ApprovalLine</a:t>
                      </a:r>
                    </a:p>
                    <a:p>
                      <a:pPr rtl="0" fontAlgn="ctr"/>
                      <a:r>
                        <a:rPr lang="en-US" sz="1100" dirty="0">
                          <a:effectLst/>
                        </a:rPr>
                        <a:t>Service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ApprovalLineServiceImpl</a:t>
                      </a:r>
                      <a:r>
                        <a:rPr lang="ko-KR" altLang="en-US" sz="1100" dirty="0">
                          <a:effectLst/>
                        </a:rPr>
                        <a:t>클래스와 메소드 동일</a:t>
                      </a:r>
                      <a:r>
                        <a:rPr lang="en-US" altLang="ko-KR" sz="1100" dirty="0">
                          <a:effectLst/>
                        </a:rPr>
                        <a:t>. </a:t>
                      </a:r>
                    </a:p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ApprovalLineServiceImpl</a:t>
                      </a:r>
                      <a:r>
                        <a:rPr lang="ko-KR" altLang="en-US" sz="1100" dirty="0">
                          <a:effectLst/>
                        </a:rPr>
                        <a:t>에서 자세히 설명</a:t>
                      </a:r>
                      <a:r>
                        <a:rPr lang="en-US" altLang="ko-KR" sz="1100" dirty="0">
                          <a:effectLst/>
                        </a:rPr>
                        <a:t>.</a:t>
                      </a:r>
                      <a:endParaRPr lang="en-US" altLang="ko-KR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인터페이스로 </a:t>
                      </a:r>
                      <a:r>
                        <a:rPr lang="en-US" altLang="ko-KR" sz="1100">
                          <a:effectLst/>
                        </a:rPr>
                        <a:t>ApprovalLineServiceImpl</a:t>
                      </a:r>
                      <a:r>
                        <a:rPr lang="ko-KR" altLang="en-US" sz="1100">
                          <a:effectLst/>
                        </a:rPr>
                        <a:t>의 메소드 목록 규정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621698338"/>
                  </a:ext>
                </a:extLst>
              </a:tr>
              <a:tr h="284847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>
                          <a:effectLst/>
                        </a:rPr>
                        <a:t>ApprovalLine</a:t>
                      </a:r>
                    </a:p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ServiceImpl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int </a:t>
                      </a:r>
                      <a:r>
                        <a:rPr lang="en-US" sz="1100" dirty="0" err="1">
                          <a:effectLst/>
                        </a:rPr>
                        <a:t>insertNewCompanyApprovalLine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EmployeeDTO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employeeDTO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dirty="0">
                          <a:effectLst/>
                        </a:rPr>
                        <a:t>[</a:t>
                      </a:r>
                      <a:r>
                        <a:rPr lang="ko-KR" altLang="en-US" sz="1100" dirty="0">
                          <a:effectLst/>
                        </a:rPr>
                        <a:t>새로운 회사의 결재라인 등록 후 입력 적용 행의 개수</a:t>
                      </a:r>
                      <a:r>
                        <a:rPr lang="en-US" altLang="ko-KR" sz="1100" dirty="0">
                          <a:effectLst/>
                        </a:rPr>
                        <a:t>]</a:t>
                      </a:r>
                      <a:r>
                        <a:rPr lang="ko-KR" altLang="en-US" sz="1100" dirty="0">
                          <a:effectLst/>
                        </a:rPr>
                        <a:t>를 </a:t>
                      </a:r>
                      <a:r>
                        <a:rPr lang="ko-KR" altLang="en-US" sz="1100" dirty="0" err="1">
                          <a:effectLst/>
                        </a:rPr>
                        <a:t>리턴하는</a:t>
                      </a:r>
                      <a:r>
                        <a:rPr lang="ko-KR" altLang="en-US" sz="1100" dirty="0">
                          <a:effectLst/>
                        </a:rPr>
                        <a:t> 메소드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93087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802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627316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03 - 4 </a:t>
            </a:r>
            <a:r>
              <a:rPr lang="ko-KR" altLang="en-US" sz="2200" dirty="0">
                <a:latin typeface="나눔스"/>
                <a:ea typeface="+mj-ea"/>
              </a:rPr>
              <a:t>메소드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3351-C377-2282-877F-BD721710EC18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</a:rPr>
              <a:t>보고서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2829D53-88F9-F803-DB0F-98F0B752F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49390"/>
              </p:ext>
            </p:extLst>
          </p:nvPr>
        </p:nvGraphicFramePr>
        <p:xfrm>
          <a:off x="176981" y="1582417"/>
          <a:ext cx="11838036" cy="511797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29023">
                  <a:extLst>
                    <a:ext uri="{9D8B030D-6E8A-4147-A177-3AD203B41FA5}">
                      <a16:colId xmlns:a16="http://schemas.microsoft.com/office/drawing/2014/main" val="4105105896"/>
                    </a:ext>
                  </a:extLst>
                </a:gridCol>
                <a:gridCol w="4830078">
                  <a:extLst>
                    <a:ext uri="{9D8B030D-6E8A-4147-A177-3AD203B41FA5}">
                      <a16:colId xmlns:a16="http://schemas.microsoft.com/office/drawing/2014/main" val="2992579517"/>
                    </a:ext>
                  </a:extLst>
                </a:gridCol>
                <a:gridCol w="5878935">
                  <a:extLst>
                    <a:ext uri="{9D8B030D-6E8A-4147-A177-3AD203B41FA5}">
                      <a16:colId xmlns:a16="http://schemas.microsoft.com/office/drawing/2014/main" val="500473846"/>
                    </a:ext>
                  </a:extLst>
                </a:gridCol>
              </a:tblGrid>
              <a:tr h="1542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effectLst/>
                        </a:rPr>
                        <a:t>클래스명</a:t>
                      </a:r>
                      <a:endParaRPr lang="ko-KR" altLang="en-US" sz="10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effectLst/>
                        </a:rPr>
                        <a:t>메소드</a:t>
                      </a:r>
                      <a:endParaRPr lang="ko-KR" altLang="en-US" sz="10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effectLst/>
                        </a:rPr>
                        <a:t>기능</a:t>
                      </a:r>
                      <a:endParaRPr lang="ko-KR" altLang="en-US" sz="10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699200094"/>
                  </a:ext>
                </a:extLst>
              </a:tr>
              <a:tr h="154292">
                <a:tc rowSpan="10">
                  <a:txBody>
                    <a:bodyPr/>
                    <a:lstStyle/>
                    <a:p>
                      <a:pPr rtl="0" fontAlgn="ctr"/>
                      <a:r>
                        <a:rPr lang="en-US" sz="1000">
                          <a:effectLst/>
                        </a:rPr>
                        <a:t>ReportController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</a:rPr>
                        <a:t>ModelAndView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reportList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ReportSearchDTO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reportSearchDTO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HttpSession</a:t>
                      </a:r>
                      <a:r>
                        <a:rPr lang="en-US" sz="1000" dirty="0">
                          <a:effectLst/>
                        </a:rPr>
                        <a:t> session)</a:t>
                      </a:r>
                      <a:endParaRPr lang="en-US" sz="10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가상주소 </a:t>
                      </a:r>
                      <a:r>
                        <a:rPr lang="en-US" altLang="ko-KR" sz="1000" dirty="0">
                          <a:effectLst/>
                        </a:rPr>
                        <a:t>/reportList.do </a:t>
                      </a:r>
                      <a:r>
                        <a:rPr lang="ko-KR" altLang="en-US" sz="1000" dirty="0">
                          <a:effectLst/>
                        </a:rPr>
                        <a:t>로 접속하면 호출되는 메소드 선언</a:t>
                      </a:r>
                      <a:endParaRPr lang="ko-KR" altLang="en-US" sz="10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018543653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</a:rPr>
                        <a:t>ModelAndView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reportRegForm</a:t>
                      </a:r>
                      <a:r>
                        <a:rPr lang="en-US" sz="1000" dirty="0">
                          <a:effectLst/>
                        </a:rPr>
                        <a:t>(@RequestParam(value="report_code") int </a:t>
                      </a:r>
                      <a:r>
                        <a:rPr lang="en-US" sz="1000" dirty="0" err="1">
                          <a:effectLst/>
                        </a:rPr>
                        <a:t>report_code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HttpSession</a:t>
                      </a:r>
                      <a:r>
                        <a:rPr lang="en-US" sz="1000" dirty="0">
                          <a:effectLst/>
                        </a:rPr>
                        <a:t> session)</a:t>
                      </a:r>
                      <a:endParaRPr lang="en-US" sz="10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가상주소 </a:t>
                      </a:r>
                      <a:r>
                        <a:rPr lang="en-US" altLang="ko-KR" sz="1000">
                          <a:effectLst/>
                        </a:rPr>
                        <a:t>/reporRegForm.do </a:t>
                      </a:r>
                      <a:r>
                        <a:rPr lang="ko-KR" altLang="en-US" sz="1000">
                          <a:effectLst/>
                        </a:rPr>
                        <a:t>로 접속하면 호출되는 메소드 선언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751650310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reportRegProc(ReportDTO reportDTO)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가상주소 </a:t>
                      </a:r>
                      <a:r>
                        <a:rPr lang="en-US" altLang="ko-KR" sz="1000">
                          <a:effectLst/>
                        </a:rPr>
                        <a:t>/reporRegProc.do </a:t>
                      </a:r>
                      <a:r>
                        <a:rPr lang="ko-KR" altLang="en-US" sz="1000">
                          <a:effectLst/>
                        </a:rPr>
                        <a:t>로 접속하면 호출되는 메소드 선언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699532903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</a:rPr>
                        <a:t>ModelAndView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reportDetail</a:t>
                      </a:r>
                      <a:r>
                        <a:rPr lang="en-US" sz="1000" dirty="0">
                          <a:effectLst/>
                        </a:rPr>
                        <a:t>(@RequestParam(value="report_no") String </a:t>
                      </a:r>
                      <a:r>
                        <a:rPr lang="en-US" sz="1000" dirty="0" err="1">
                          <a:effectLst/>
                        </a:rPr>
                        <a:t>report_no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HttpSession</a:t>
                      </a:r>
                      <a:r>
                        <a:rPr lang="en-US" sz="1000" dirty="0">
                          <a:effectLst/>
                        </a:rPr>
                        <a:t> session)</a:t>
                      </a:r>
                      <a:endParaRPr lang="en-US" sz="10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가상주소 </a:t>
                      </a:r>
                      <a:r>
                        <a:rPr lang="en-US" altLang="ko-KR" sz="1000">
                          <a:effectLst/>
                        </a:rPr>
                        <a:t>/reportDetail.do </a:t>
                      </a:r>
                      <a:r>
                        <a:rPr lang="ko-KR" altLang="en-US" sz="1000">
                          <a:effectLst/>
                        </a:rPr>
                        <a:t>로 접속하면 호출되는 메소드 선언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118609139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</a:rPr>
                        <a:t>ModelAndView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reportUp</a:t>
                      </a:r>
                      <a:r>
                        <a:rPr lang="en-US" sz="1000" dirty="0">
                          <a:effectLst/>
                        </a:rPr>
                        <a:t>(@RequestParam(value="report_no") String </a:t>
                      </a:r>
                      <a:r>
                        <a:rPr lang="en-US" sz="1000" dirty="0" err="1">
                          <a:effectLst/>
                        </a:rPr>
                        <a:t>report_no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HttpSession</a:t>
                      </a:r>
                      <a:r>
                        <a:rPr lang="en-US" sz="1000" dirty="0">
                          <a:effectLst/>
                        </a:rPr>
                        <a:t> session)</a:t>
                      </a:r>
                      <a:endParaRPr lang="en-US" sz="10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가상주소 </a:t>
                      </a:r>
                      <a:r>
                        <a:rPr lang="en-US" altLang="ko-KR" sz="1000">
                          <a:effectLst/>
                        </a:rPr>
                        <a:t>/reportUp.do </a:t>
                      </a:r>
                      <a:r>
                        <a:rPr lang="ko-KR" altLang="en-US" sz="1000">
                          <a:effectLst/>
                        </a:rPr>
                        <a:t>로 접속하면 호출되는 메소드 선언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708659553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reportUpProc(ReportDTO reportDTO)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가상주소 </a:t>
                      </a:r>
                      <a:r>
                        <a:rPr lang="en-US" altLang="ko-KR" sz="1000">
                          <a:effectLst/>
                        </a:rPr>
                        <a:t>/reportUpProc.do </a:t>
                      </a:r>
                      <a:r>
                        <a:rPr lang="ko-KR" altLang="en-US" sz="1000">
                          <a:effectLst/>
                        </a:rPr>
                        <a:t>로 접속하면 호출되는 메소드 선언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056758329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reportDelProc(ReportDTO reportDTO)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가상주소 </a:t>
                      </a:r>
                      <a:r>
                        <a:rPr lang="en-US" altLang="ko-KR" sz="1000">
                          <a:effectLst/>
                        </a:rPr>
                        <a:t>/reportDelProc.do </a:t>
                      </a:r>
                      <a:r>
                        <a:rPr lang="ko-KR" altLang="en-US" sz="1000">
                          <a:effectLst/>
                        </a:rPr>
                        <a:t>로 접속하면 호출되는 메소드 선언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491679839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</a:rPr>
                        <a:t>ModelAndView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reportApproval</a:t>
                      </a:r>
                      <a:r>
                        <a:rPr lang="en-US" sz="1000" dirty="0">
                          <a:effectLst/>
                        </a:rPr>
                        <a:t>(@RequestParam(value="report_no") String </a:t>
                      </a:r>
                      <a:r>
                        <a:rPr lang="en-US" sz="1000" dirty="0" err="1">
                          <a:effectLst/>
                        </a:rPr>
                        <a:t>report_no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HttpSession</a:t>
                      </a:r>
                      <a:r>
                        <a:rPr lang="en-US" sz="1000" dirty="0">
                          <a:effectLst/>
                        </a:rPr>
                        <a:t> session)</a:t>
                      </a:r>
                      <a:endParaRPr lang="en-US" sz="10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가상주소 </a:t>
                      </a:r>
                      <a:r>
                        <a:rPr lang="en-US" altLang="ko-KR" sz="1000">
                          <a:effectLst/>
                        </a:rPr>
                        <a:t>/reportApproval.do </a:t>
                      </a:r>
                      <a:r>
                        <a:rPr lang="ko-KR" altLang="en-US" sz="1000">
                          <a:effectLst/>
                        </a:rPr>
                        <a:t>로 접속하면 호출되는 메소드 선언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604559870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reportApprovalProc(ReportDTO reportDTO)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가상주소 </a:t>
                      </a:r>
                      <a:r>
                        <a:rPr lang="en-US" altLang="ko-KR" sz="1000">
                          <a:effectLst/>
                        </a:rPr>
                        <a:t>/reportApprovalProc.do </a:t>
                      </a:r>
                      <a:r>
                        <a:rPr lang="ko-KR" altLang="en-US" sz="1000">
                          <a:effectLst/>
                        </a:rPr>
                        <a:t>로 접속하면 호출되는 메소드 선언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924606100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reportReApprovalProc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가상주소 </a:t>
                      </a:r>
                      <a:r>
                        <a:rPr lang="en-US" altLang="ko-KR" sz="1000">
                          <a:effectLst/>
                        </a:rPr>
                        <a:t>/reportReApprovalProc.do </a:t>
                      </a:r>
                      <a:r>
                        <a:rPr lang="ko-KR" altLang="en-US" sz="1000">
                          <a:effectLst/>
                        </a:rPr>
                        <a:t>로 접속하면 호출되는 메소드 선언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706304261"/>
                  </a:ext>
                </a:extLst>
              </a:tr>
              <a:tr h="154292"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>
                          <a:effectLst/>
                        </a:rPr>
                        <a:t>ReportDTO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getter/setter </a:t>
                      </a:r>
                      <a:r>
                        <a:rPr lang="ko-KR" altLang="en-US" sz="1000">
                          <a:effectLst/>
                        </a:rPr>
                        <a:t>로 구성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보고서의 입력</a:t>
                      </a:r>
                      <a:r>
                        <a:rPr lang="en-US" altLang="ko-KR" sz="1000">
                          <a:effectLst/>
                        </a:rPr>
                        <a:t>/</a:t>
                      </a:r>
                      <a:r>
                        <a:rPr lang="ko-KR" altLang="en-US" sz="1000">
                          <a:effectLst/>
                        </a:rPr>
                        <a:t>수정</a:t>
                      </a:r>
                      <a:r>
                        <a:rPr lang="en-US" altLang="ko-KR" sz="1000">
                          <a:effectLst/>
                        </a:rPr>
                        <a:t>/</a:t>
                      </a:r>
                      <a:r>
                        <a:rPr lang="ko-KR" altLang="en-US" sz="1000">
                          <a:effectLst/>
                        </a:rPr>
                        <a:t>삭제</a:t>
                      </a:r>
                      <a:r>
                        <a:rPr lang="en-US" altLang="ko-KR" sz="1000">
                          <a:effectLst/>
                        </a:rPr>
                        <a:t>/</a:t>
                      </a:r>
                      <a:r>
                        <a:rPr lang="ko-KR" altLang="en-US" sz="1000">
                          <a:effectLst/>
                        </a:rPr>
                        <a:t>반려 의 기능을 </a:t>
                      </a:r>
                      <a:r>
                        <a:rPr lang="en-US" altLang="ko-KR" sz="1000">
                          <a:effectLst/>
                        </a:rPr>
                        <a:t>getter/setter</a:t>
                      </a:r>
                      <a:r>
                        <a:rPr lang="ko-KR" altLang="en-US" sz="1000">
                          <a:effectLst/>
                        </a:rPr>
                        <a:t>에 담아 이동하는 메소드 선언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591194436"/>
                  </a:ext>
                </a:extLst>
              </a:tr>
              <a:tr h="154292"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>
                          <a:effectLst/>
                        </a:rPr>
                        <a:t>ReportSearchDTO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getter/setter </a:t>
                      </a:r>
                      <a:r>
                        <a:rPr lang="ko-KR" altLang="en-US" sz="1000">
                          <a:effectLst/>
                        </a:rPr>
                        <a:t>로 구성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보고서의 검색 기능을 </a:t>
                      </a:r>
                      <a:r>
                        <a:rPr lang="en-US" altLang="ko-KR" sz="1000">
                          <a:effectLst/>
                        </a:rPr>
                        <a:t>getter/setter</a:t>
                      </a:r>
                      <a:r>
                        <a:rPr lang="ko-KR" altLang="en-US" sz="1000">
                          <a:effectLst/>
                        </a:rPr>
                        <a:t>에 담아 이동하는 메소드 선언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714975830"/>
                  </a:ext>
                </a:extLst>
              </a:tr>
              <a:tr h="154292"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>
                          <a:effectLst/>
                        </a:rPr>
                        <a:t>ReportService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>
                          <a:effectLst/>
                        </a:rPr>
                        <a:t>ReportServiceImpl </a:t>
                      </a:r>
                      <a:r>
                        <a:rPr lang="ko-KR" altLang="en-US" sz="1000">
                          <a:effectLst/>
                        </a:rPr>
                        <a:t>클래스와 메소드 동일</a:t>
                      </a:r>
                      <a:r>
                        <a:rPr lang="en-US" altLang="ko-KR" sz="1000">
                          <a:effectLst/>
                        </a:rPr>
                        <a:t>. ReportServiceImpl</a:t>
                      </a:r>
                      <a:r>
                        <a:rPr lang="ko-KR" altLang="en-US" sz="1000">
                          <a:effectLst/>
                        </a:rPr>
                        <a:t>에서 자세히 설명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  <a:endParaRPr lang="en-US" altLang="ko-KR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인터페이스로 </a:t>
                      </a:r>
                      <a:r>
                        <a:rPr lang="en-US" altLang="ko-KR" sz="1000">
                          <a:effectLst/>
                        </a:rPr>
                        <a:t>ReportServiceImpl</a:t>
                      </a:r>
                      <a:r>
                        <a:rPr lang="ko-KR" altLang="en-US" sz="1000">
                          <a:effectLst/>
                        </a:rPr>
                        <a:t>의 메소드 목록 규정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711759302"/>
                  </a:ext>
                </a:extLst>
              </a:tr>
              <a:tr h="154292">
                <a:tc rowSpan="7">
                  <a:txBody>
                    <a:bodyPr/>
                    <a:lstStyle/>
                    <a:p>
                      <a:pPr rtl="0" fontAlgn="ctr"/>
                      <a:r>
                        <a:rPr lang="en-US" sz="1000">
                          <a:effectLst/>
                        </a:rPr>
                        <a:t>ReportServiceImpl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reportReg(ReportDTO reportDTO)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각 보고서 테이블에 보고서 정보 삽입하는 메소드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85575924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updateReport(ReportDTO reportDTO)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보고서 작성자가 결재 되기 전 보고서 내용 수정하는 메소드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749276077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deleteReport(ReportDTO reportDTO)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>
                          <a:effectLst/>
                        </a:rPr>
                        <a:t>reportDelProc.do</a:t>
                      </a:r>
                      <a:r>
                        <a:rPr lang="ko-KR" altLang="en-US" sz="1000">
                          <a:effectLst/>
                        </a:rPr>
                        <a:t>에서 삭제 가능한 상황인지 알 수 있는 결재 상황 갯수 반환하는 메소드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56473196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reportApproval(ReportDTO reportDTO)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보고서 다음 결재자가 결재하는 메소드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519032943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reportReturn(ReportDTO reportDTO)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보고서 작성자의 보고서를 상급자가 반려하는 메소드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123804908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reportApprovalFinal(ReportDTO reportDTO)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보고서 최종 결재하는 메소드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976489921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 reportReApproval(ReportDTO reportDTO)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보고서 작성자가 반려된 보고서를 재결재 올릴 때 사용하는 메소드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695994982"/>
                  </a:ext>
                </a:extLst>
              </a:tr>
              <a:tr h="154292"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US" sz="1000">
                          <a:effectLst/>
                        </a:rPr>
                        <a:t>ReportValidator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boolean supports(Class&lt;?&gt; arg0)</a:t>
                      </a:r>
                      <a:endParaRPr 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데이터가 저장된 </a:t>
                      </a:r>
                      <a:r>
                        <a:rPr lang="en-US" altLang="ko-KR" sz="1000">
                          <a:effectLst/>
                        </a:rPr>
                        <a:t>DTO </a:t>
                      </a:r>
                      <a:r>
                        <a:rPr lang="ko-KR" altLang="en-US" sz="1000">
                          <a:effectLst/>
                        </a:rPr>
                        <a:t>객체의 클래스 타입 정보를 얻어 리턴하는 메소드</a:t>
                      </a:r>
                      <a:endParaRPr lang="ko-KR" altLang="en-US" sz="10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046196921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void validate(Object obj, Errors errors)</a:t>
                      </a:r>
                      <a:endParaRPr lang="en-US" sz="10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유효성 체크할 메소드</a:t>
                      </a:r>
                      <a:endParaRPr lang="ko-KR" altLang="en-US" sz="10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674924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980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627316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03 - 4 </a:t>
            </a:r>
            <a:r>
              <a:rPr lang="ko-KR" altLang="en-US" sz="2200" dirty="0">
                <a:latin typeface="나눔스"/>
                <a:ea typeface="+mj-ea"/>
              </a:rPr>
              <a:t>메소드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3351-C377-2282-877F-BD721710EC18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</a:rPr>
              <a:t>보고서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0D99AF-654E-0B6E-B633-E0E44DAE1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804538"/>
              </p:ext>
            </p:extLst>
          </p:nvPr>
        </p:nvGraphicFramePr>
        <p:xfrm>
          <a:off x="176981" y="1577220"/>
          <a:ext cx="11838036" cy="502477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29023">
                  <a:extLst>
                    <a:ext uri="{9D8B030D-6E8A-4147-A177-3AD203B41FA5}">
                      <a16:colId xmlns:a16="http://schemas.microsoft.com/office/drawing/2014/main" val="330557054"/>
                    </a:ext>
                  </a:extLst>
                </a:gridCol>
                <a:gridCol w="4830078">
                  <a:extLst>
                    <a:ext uri="{9D8B030D-6E8A-4147-A177-3AD203B41FA5}">
                      <a16:colId xmlns:a16="http://schemas.microsoft.com/office/drawing/2014/main" val="668459600"/>
                    </a:ext>
                  </a:extLst>
                </a:gridCol>
                <a:gridCol w="5878935">
                  <a:extLst>
                    <a:ext uri="{9D8B030D-6E8A-4147-A177-3AD203B41FA5}">
                      <a16:colId xmlns:a16="http://schemas.microsoft.com/office/drawing/2014/main" val="219525220"/>
                    </a:ext>
                  </a:extLst>
                </a:gridCol>
              </a:tblGrid>
              <a:tr h="1542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클래스명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메소드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기능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26766042"/>
                  </a:ext>
                </a:extLst>
              </a:tr>
              <a:tr h="154292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ReportDAO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ReportDAOImpl</a:t>
                      </a:r>
                      <a:r>
                        <a:rPr lang="ko-KR" altLang="en-US" sz="1100">
                          <a:effectLst/>
                        </a:rPr>
                        <a:t>클래스와 메소드 동일</a:t>
                      </a:r>
                      <a:r>
                        <a:rPr lang="en-US" altLang="ko-KR" sz="1100">
                          <a:effectLst/>
                        </a:rPr>
                        <a:t>. ReportDAOImpl</a:t>
                      </a:r>
                      <a:r>
                        <a:rPr lang="ko-KR" altLang="en-US" sz="1100">
                          <a:effectLst/>
                        </a:rPr>
                        <a:t>에서 자세히 설명</a:t>
                      </a:r>
                      <a:r>
                        <a:rPr lang="en-US" altLang="ko-KR" sz="1100">
                          <a:effectLst/>
                        </a:rPr>
                        <a:t>.</a:t>
                      </a:r>
                      <a:endParaRPr lang="en-US" altLang="ko-KR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인터페이스로 </a:t>
                      </a:r>
                      <a:r>
                        <a:rPr lang="en-US" altLang="ko-KR" sz="1100">
                          <a:effectLst/>
                        </a:rPr>
                        <a:t>ReportImpl</a:t>
                      </a:r>
                      <a:r>
                        <a:rPr lang="ko-KR" altLang="en-US" sz="1100">
                          <a:effectLst/>
                        </a:rPr>
                        <a:t>의 메소드 목록의 규정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930374361"/>
                  </a:ext>
                </a:extLst>
              </a:tr>
              <a:tr h="154292">
                <a:tc rowSpan="19"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ReportDAOImpl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getSuperiorList(int login_empNo)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상급자 목록을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727772295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getReportList(ReportSearchDTO reportSearchDTO)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reportList.do</a:t>
                      </a:r>
                      <a:r>
                        <a:rPr lang="ko-KR" altLang="en-US" sz="1100">
                          <a:effectLst/>
                        </a:rPr>
                        <a:t>에서 검색한 보고서 목록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663892219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getReportListTotCnt(ReportSearchDTO reportSearchDTO)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reportList.do</a:t>
                      </a:r>
                      <a:r>
                        <a:rPr lang="ko-KR" altLang="en-US" sz="1100">
                          <a:effectLst/>
                        </a:rPr>
                        <a:t>에서 검색한 보고서 목록의 총 개수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667049067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insertReport(ReportDTO reportDTO)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reportRegProc.do</a:t>
                      </a:r>
                      <a:r>
                        <a:rPr lang="ko-KR" altLang="en-US" sz="1100">
                          <a:effectLst/>
                        </a:rPr>
                        <a:t>에서 각 보고서 테이블에 보고서 정보 삽입하는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699019100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insertReport_approval(ReportDTO reportDTO)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reportRegProc.do</a:t>
                      </a:r>
                      <a:r>
                        <a:rPr lang="ko-KR" altLang="en-US" sz="1100">
                          <a:effectLst/>
                        </a:rPr>
                        <a:t>에서 결재 상황 테이블에 보고서 작성자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결재완료</a:t>
                      </a:r>
                      <a:r>
                        <a:rPr lang="en-US" altLang="ko-KR" sz="1100">
                          <a:effectLst/>
                        </a:rPr>
                        <a:t>) </a:t>
                      </a:r>
                      <a:r>
                        <a:rPr lang="ko-KR" altLang="en-US" sz="1100">
                          <a:effectLst/>
                        </a:rPr>
                        <a:t>삽입하는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827808057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insertReport_approvalNext(ReportDTO reportDTO)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reportRegProc.do</a:t>
                      </a:r>
                      <a:r>
                        <a:rPr lang="ko-KR" altLang="en-US" sz="1100">
                          <a:effectLst/>
                        </a:rPr>
                        <a:t>에서 결재 상황 테이블에 다음 결재자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결재대기</a:t>
                      </a:r>
                      <a:r>
                        <a:rPr lang="en-US" altLang="ko-KR" sz="1100">
                          <a:effectLst/>
                        </a:rPr>
                        <a:t>) </a:t>
                      </a:r>
                      <a:r>
                        <a:rPr lang="ko-KR" altLang="en-US" sz="1100">
                          <a:effectLst/>
                        </a:rPr>
                        <a:t>삽입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25444663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ReportDTO getReport(String report_no)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reportDetail.do</a:t>
                      </a:r>
                      <a:r>
                        <a:rPr lang="ko-KR" altLang="en-US" sz="1100">
                          <a:effectLst/>
                        </a:rPr>
                        <a:t>에서 해당 보고서의 정보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473888231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getApprovalList(String report_no)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reportDetail.do</a:t>
                      </a:r>
                      <a:r>
                        <a:rPr lang="ko-KR" altLang="en-US" sz="1100">
                          <a:effectLst/>
                        </a:rPr>
                        <a:t>에서 해당 보고서의 결재 상황 리스트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74964794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getNextEmpNo(String report_no)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reportDetail.do</a:t>
                      </a:r>
                      <a:r>
                        <a:rPr lang="ko-KR" altLang="en-US" sz="1100">
                          <a:effectLst/>
                        </a:rPr>
                        <a:t>에서 다음 결재자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결재 상황 테이블에서의 결재 대기 상태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  <a:r>
                        <a:rPr lang="ko-KR" altLang="en-US" sz="1100">
                          <a:effectLst/>
                        </a:rPr>
                        <a:t>의 사원번호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980699227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approvalListSize(String report_no)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reportDetail.do</a:t>
                      </a:r>
                      <a:r>
                        <a:rPr lang="ko-KR" altLang="en-US" sz="1100">
                          <a:effectLst/>
                        </a:rPr>
                        <a:t>에서 수정 가능한 상황인지 알 수 있는 결재 상황 갯수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594958093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updateReport(ReportDTO reportDTO)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reportUpProc.do</a:t>
                      </a:r>
                      <a:r>
                        <a:rPr lang="ko-KR" altLang="en-US" sz="1100">
                          <a:effectLst/>
                        </a:rPr>
                        <a:t>로 접근했을 때 수정된 보고서 목록의 총개수를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153111866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updateReport_ApprovalNextEmp(ReportDTO reportDTO)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reportUpProc.do</a:t>
                      </a:r>
                      <a:r>
                        <a:rPr lang="ko-KR" altLang="en-US" sz="1100">
                          <a:effectLst/>
                        </a:rPr>
                        <a:t>에서 보고서 작성자가 보고서 수정할 때 다음 결재자 사원코드 변경하는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725313015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deleteReport(ReportDTO reportDTO)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reportDelProc.do</a:t>
                      </a:r>
                      <a:r>
                        <a:rPr lang="ko-KR" altLang="en-US" sz="1100">
                          <a:effectLst/>
                        </a:rPr>
                        <a:t>에서 삭제한 보고서 개수를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40706328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deleteApproval(ReportDTO reportDTO)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reportDelProc.do</a:t>
                      </a:r>
                      <a:r>
                        <a:rPr lang="ko-KR" altLang="en-US" sz="1100">
                          <a:effectLst/>
                        </a:rPr>
                        <a:t>에서 삭제 가능한 상황인지 알 수 있는 결재 상황 갯수 반환하는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415157889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updateReport_approval(ReportDTO reportDTO)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reportApprovalProc.do</a:t>
                      </a:r>
                      <a:r>
                        <a:rPr lang="ko-KR" altLang="en-US" sz="1100">
                          <a:effectLst/>
                        </a:rPr>
                        <a:t>에서 결재 상황 테이블에서의 다음 결재자 상태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결재완료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반려</a:t>
                      </a:r>
                      <a:r>
                        <a:rPr lang="en-US" altLang="ko-KR" sz="1100">
                          <a:effectLst/>
                        </a:rPr>
                        <a:t>) </a:t>
                      </a:r>
                      <a:r>
                        <a:rPr lang="ko-KR" altLang="en-US" sz="1100">
                          <a:effectLst/>
                        </a:rPr>
                        <a:t>변경하는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571389242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insertReport_approvalNext1(ReportDTO reportDTO)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reportApprovalProc.do</a:t>
                      </a:r>
                      <a:r>
                        <a:rPr lang="ko-KR" altLang="en-US" sz="1100">
                          <a:effectLst/>
                        </a:rPr>
                        <a:t>에서 결재 상황 테이블에 다다음 결재자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결재</a:t>
                      </a:r>
                      <a:r>
                        <a:rPr lang="en-US" altLang="ko-KR" sz="1100">
                          <a:effectLst/>
                        </a:rPr>
                        <a:t>) / </a:t>
                      </a:r>
                      <a:r>
                        <a:rPr lang="ko-KR" altLang="en-US" sz="1100">
                          <a:effectLst/>
                        </a:rPr>
                        <a:t>최초 작성자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반려</a:t>
                      </a:r>
                      <a:r>
                        <a:rPr lang="en-US" altLang="ko-KR" sz="1100">
                          <a:effectLst/>
                        </a:rPr>
                        <a:t>) </a:t>
                      </a:r>
                      <a:r>
                        <a:rPr lang="ko-KR" altLang="en-US" sz="1100">
                          <a:effectLst/>
                        </a:rPr>
                        <a:t>상태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결재대기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  <a:r>
                        <a:rPr lang="ko-KR" altLang="en-US" sz="1100">
                          <a:effectLst/>
                        </a:rPr>
                        <a:t>로 삽입하는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883947865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updateReport_approvalCode(ReportDTO reportDTO)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reportApprovalProc.do</a:t>
                      </a:r>
                      <a:r>
                        <a:rPr lang="ko-KR" altLang="en-US" sz="1100">
                          <a:effectLst/>
                        </a:rPr>
                        <a:t>에서 결재 반려시 각 보고서 테이블에서의 해당 보고서 결재 상태를 </a:t>
                      </a:r>
                      <a:r>
                        <a:rPr lang="en-US" altLang="ko-KR" sz="1100">
                          <a:effectLst/>
                        </a:rPr>
                        <a:t>(</a:t>
                      </a:r>
                      <a:r>
                        <a:rPr lang="ko-KR" altLang="en-US" sz="1100">
                          <a:effectLst/>
                        </a:rPr>
                        <a:t>반려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최종결재</a:t>
                      </a:r>
                      <a:r>
                        <a:rPr lang="en-US" altLang="ko-KR" sz="1100">
                          <a:effectLst/>
                        </a:rPr>
                        <a:t>/</a:t>
                      </a:r>
                      <a:r>
                        <a:rPr lang="ko-KR" altLang="en-US" sz="1100">
                          <a:effectLst/>
                        </a:rPr>
                        <a:t>결재대기</a:t>
                      </a:r>
                      <a:r>
                        <a:rPr lang="en-US" altLang="ko-KR" sz="1100">
                          <a:effectLst/>
                        </a:rPr>
                        <a:t>)</a:t>
                      </a:r>
                      <a:r>
                        <a:rPr lang="ko-KR" altLang="en-US" sz="1100">
                          <a:effectLst/>
                        </a:rPr>
                        <a:t>로 변경하는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88419929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insertReturnContent(ReportDTO reportDTO)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reportApprovalProc.do</a:t>
                      </a:r>
                      <a:r>
                        <a:rPr lang="ko-KR" altLang="en-US" sz="1100">
                          <a:effectLst/>
                        </a:rPr>
                        <a:t>에서 결재 반려 사유를 반려 테이블에 저장하는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25782375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int </a:t>
                      </a:r>
                      <a:r>
                        <a:rPr lang="en-US" sz="1100" dirty="0" err="1">
                          <a:effectLst/>
                        </a:rPr>
                        <a:t>updateReport_return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ReportDTO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reportDTO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dirty="0">
                          <a:effectLst/>
                        </a:rPr>
                        <a:t>reportReApprovalProc.do</a:t>
                      </a:r>
                      <a:r>
                        <a:rPr lang="ko-KR" altLang="en-US" sz="1100" dirty="0">
                          <a:effectLst/>
                        </a:rPr>
                        <a:t>에서 반려된 보고서 </a:t>
                      </a:r>
                      <a:r>
                        <a:rPr lang="ko-KR" altLang="en-US" sz="1100" dirty="0" err="1">
                          <a:effectLst/>
                        </a:rPr>
                        <a:t>재결재</a:t>
                      </a:r>
                      <a:r>
                        <a:rPr lang="ko-KR" altLang="en-US" sz="1100" dirty="0">
                          <a:effectLst/>
                        </a:rPr>
                        <a:t> 올릴 때 보고서 정보 수정하는 메소드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02229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594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627316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03 - 4 </a:t>
            </a:r>
            <a:r>
              <a:rPr lang="ko-KR" altLang="en-US" sz="2200" dirty="0">
                <a:latin typeface="나눔스"/>
                <a:ea typeface="+mj-ea"/>
              </a:rPr>
              <a:t>메소드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3351-C377-2282-877F-BD721710EC18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</a:rPr>
              <a:t>일정관리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C54FC4-6A80-E81C-FA1D-741AFD3A0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37502"/>
              </p:ext>
            </p:extLst>
          </p:nvPr>
        </p:nvGraphicFramePr>
        <p:xfrm>
          <a:off x="176981" y="1582520"/>
          <a:ext cx="11838036" cy="2379883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29023">
                  <a:extLst>
                    <a:ext uri="{9D8B030D-6E8A-4147-A177-3AD203B41FA5}">
                      <a16:colId xmlns:a16="http://schemas.microsoft.com/office/drawing/2014/main" val="3396697375"/>
                    </a:ext>
                  </a:extLst>
                </a:gridCol>
                <a:gridCol w="4830078">
                  <a:extLst>
                    <a:ext uri="{9D8B030D-6E8A-4147-A177-3AD203B41FA5}">
                      <a16:colId xmlns:a16="http://schemas.microsoft.com/office/drawing/2014/main" val="2770891415"/>
                    </a:ext>
                  </a:extLst>
                </a:gridCol>
                <a:gridCol w="5878935">
                  <a:extLst>
                    <a:ext uri="{9D8B030D-6E8A-4147-A177-3AD203B41FA5}">
                      <a16:colId xmlns:a16="http://schemas.microsoft.com/office/drawing/2014/main" val="507240793"/>
                    </a:ext>
                  </a:extLst>
                </a:gridCol>
              </a:tblGrid>
              <a:tr h="2163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클래스명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메소드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기능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563858763"/>
                  </a:ext>
                </a:extLst>
              </a:tr>
              <a:tr h="216353">
                <a:tc rowSpan="4">
                  <a:txBody>
                    <a:bodyPr/>
                    <a:lstStyle/>
                    <a:p>
                      <a:pPr rtl="0" fontAlgn="ctr"/>
                      <a:r>
                        <a:rPr lang="en-US" sz="1100" dirty="0">
                          <a:effectLst/>
                        </a:rPr>
                        <a:t>Planner</a:t>
                      </a:r>
                    </a:p>
                    <a:p>
                      <a:pPr rtl="0" fontAlgn="ctr"/>
                      <a:r>
                        <a:rPr lang="en-US" sz="1100" dirty="0">
                          <a:effectLst/>
                        </a:rPr>
                        <a:t>Controller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ModelAndView plannerList( PlannerDTO plannerDTO, HttpSession session)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/plannerList.do </a:t>
                      </a:r>
                      <a:r>
                        <a:rPr lang="ko-KR" altLang="en-US" sz="1100">
                          <a:effectLst/>
                        </a:rPr>
                        <a:t>로 접근하면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1835929858"/>
                  </a:ext>
                </a:extLst>
              </a:tr>
              <a:tr h="2163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planRegProc(PlannerDTO plannerDTO)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/planRegProc.do</a:t>
                      </a:r>
                      <a:r>
                        <a:rPr lang="ko-KR" altLang="en-US" sz="1100">
                          <a:effectLst/>
                        </a:rPr>
                        <a:t>로 접근하면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3315150526"/>
                  </a:ext>
                </a:extLst>
              </a:tr>
              <a:tr h="2163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updatePlanProc(PlannerDTO plannerDTO)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</a:t>
                      </a:r>
                      <a:r>
                        <a:rPr lang="en-US" altLang="ko-KR" sz="1100">
                          <a:effectLst/>
                        </a:rPr>
                        <a:t>/updatePlanProc.do</a:t>
                      </a:r>
                      <a:r>
                        <a:rPr lang="ko-KR" altLang="en-US" sz="1100">
                          <a:effectLst/>
                        </a:rPr>
                        <a:t>로 접근하면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2559914394"/>
                  </a:ext>
                </a:extLst>
              </a:tr>
              <a:tr h="2163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delPlanProc( PlannerDTO plannerDTO 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/delPlanProc.do </a:t>
                      </a:r>
                      <a:r>
                        <a:rPr lang="ko-KR" altLang="en-US" sz="1100">
                          <a:effectLst/>
                        </a:rPr>
                        <a:t>로 접근하면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1165065659"/>
                  </a:ext>
                </a:extLst>
              </a:tr>
              <a:tr h="216353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>
                          <a:effectLst/>
                        </a:rPr>
                        <a:t>PlannerDAO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PlannerDAOImpl </a:t>
                      </a:r>
                      <a:r>
                        <a:rPr lang="ko-KR" altLang="en-US" sz="1100">
                          <a:effectLst/>
                        </a:rPr>
                        <a:t>와 동일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인터페이스로 </a:t>
                      </a:r>
                      <a:r>
                        <a:rPr lang="en-US" altLang="ko-KR" sz="1100">
                          <a:effectLst/>
                        </a:rPr>
                        <a:t>PlannerDAOImpl </a:t>
                      </a:r>
                      <a:r>
                        <a:rPr lang="ko-KR" altLang="en-US" sz="1100">
                          <a:effectLst/>
                        </a:rPr>
                        <a:t>의 메소드 목록 규정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4096072926"/>
                  </a:ext>
                </a:extLst>
              </a:tr>
              <a:tr h="216353">
                <a:tc rowSpan="4"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PlannerDAO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Impl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getPlanList(PlannerDTO plannerDTO)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일정 목록 리턴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1428983928"/>
                  </a:ext>
                </a:extLst>
              </a:tr>
              <a:tr h="2163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insertPlan(PlannerDTO plannerDTO)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일정등록 후 성공한 행의 개수 리턴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2916924248"/>
                  </a:ext>
                </a:extLst>
              </a:tr>
              <a:tr h="2163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updatePlan(PlannerDTO plannerDTO)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일정 수정 후 수정된 행의 개수 리턴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3372345705"/>
                  </a:ext>
                </a:extLst>
              </a:tr>
              <a:tr h="2163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int </a:t>
                      </a:r>
                      <a:r>
                        <a:rPr lang="en-US" sz="1100" dirty="0" err="1">
                          <a:effectLst/>
                        </a:rPr>
                        <a:t>deletePlan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PlannerDTO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plannerDTO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일정 삭제 후 삭제된 행의 개수 리턴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2830683408"/>
                  </a:ext>
                </a:extLst>
              </a:tr>
              <a:tr h="216353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PlannerDTO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getter/setter </a:t>
                      </a:r>
                      <a:r>
                        <a:rPr lang="ko-KR" altLang="en-US" sz="1100">
                          <a:effectLst/>
                        </a:rPr>
                        <a:t>메소드로 구성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일정관리의 입력</a:t>
                      </a:r>
                      <a:r>
                        <a:rPr lang="en-US" altLang="ko-KR" sz="1100" dirty="0">
                          <a:effectLst/>
                        </a:rPr>
                        <a:t>/</a:t>
                      </a:r>
                      <a:r>
                        <a:rPr lang="ko-KR" altLang="en-US" sz="1100" dirty="0">
                          <a:effectLst/>
                        </a:rPr>
                        <a:t>삭제 관련 데이터를 담아 이동하는 </a:t>
                      </a:r>
                      <a:r>
                        <a:rPr lang="en-US" altLang="ko-KR" sz="1100" dirty="0">
                          <a:effectLst/>
                        </a:rPr>
                        <a:t>getter/setter </a:t>
                      </a:r>
                      <a:r>
                        <a:rPr lang="ko-KR" altLang="en-US" sz="1100" dirty="0">
                          <a:effectLst/>
                        </a:rPr>
                        <a:t>메소드 선언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b"/>
                </a:tc>
                <a:extLst>
                  <a:ext uri="{0D108BD9-81ED-4DB2-BD59-A6C34878D82A}">
                    <a16:rowId xmlns:a16="http://schemas.microsoft.com/office/drawing/2014/main" val="86689985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5EAE5D-BBE5-E7EB-6966-49B013883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935666"/>
              </p:ext>
            </p:extLst>
          </p:nvPr>
        </p:nvGraphicFramePr>
        <p:xfrm>
          <a:off x="176981" y="4459161"/>
          <a:ext cx="11838036" cy="210515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29023">
                  <a:extLst>
                    <a:ext uri="{9D8B030D-6E8A-4147-A177-3AD203B41FA5}">
                      <a16:colId xmlns:a16="http://schemas.microsoft.com/office/drawing/2014/main" val="3882186569"/>
                    </a:ext>
                  </a:extLst>
                </a:gridCol>
                <a:gridCol w="4830078">
                  <a:extLst>
                    <a:ext uri="{9D8B030D-6E8A-4147-A177-3AD203B41FA5}">
                      <a16:colId xmlns:a16="http://schemas.microsoft.com/office/drawing/2014/main" val="1659136400"/>
                    </a:ext>
                  </a:extLst>
                </a:gridCol>
                <a:gridCol w="5878935">
                  <a:extLst>
                    <a:ext uri="{9D8B030D-6E8A-4147-A177-3AD203B41FA5}">
                      <a16:colId xmlns:a16="http://schemas.microsoft.com/office/drawing/2014/main" val="2341162098"/>
                    </a:ext>
                  </a:extLst>
                </a:gridCol>
              </a:tblGrid>
              <a:tr h="23717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클래스명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메소드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기능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564953303"/>
                  </a:ext>
                </a:extLst>
              </a:tr>
              <a:tr h="444932">
                <a:tc rowSpan="7">
                  <a:txBody>
                    <a:bodyPr/>
                    <a:lstStyle/>
                    <a:p>
                      <a:pPr rtl="0" fontAlgn="ctr"/>
                      <a:r>
                        <a:rPr lang="en-US" sz="1100" dirty="0">
                          <a:effectLst/>
                        </a:rPr>
                        <a:t>EMPLOYEE</a:t>
                      </a:r>
                    </a:p>
                    <a:p>
                      <a:pPr rtl="0" fontAlgn="ctr"/>
                      <a:r>
                        <a:rPr lang="en-US" sz="1100" dirty="0">
                          <a:effectLst/>
                        </a:rPr>
                        <a:t>Controller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ModelAndView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employeeList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EmployeeSearchDTO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employeeSearchDTO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</a:p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HttpSession</a:t>
                      </a:r>
                      <a:r>
                        <a:rPr lang="en-US" sz="1100" dirty="0">
                          <a:effectLst/>
                        </a:rPr>
                        <a:t> session)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/employeeList.do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276310124"/>
                  </a:ext>
                </a:extLst>
              </a:tr>
              <a:tr h="237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ModelAndView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employeeRegForm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/employeeRegForm.do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896490473"/>
                  </a:ext>
                </a:extLst>
              </a:tr>
              <a:tr h="237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int </a:t>
                      </a:r>
                      <a:r>
                        <a:rPr lang="en-US" sz="1100" dirty="0" err="1">
                          <a:effectLst/>
                        </a:rPr>
                        <a:t>employeeRegProc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</a:t>
                      </a:r>
                      <a:r>
                        <a:rPr lang="en-US" altLang="ko-KR" sz="1100">
                          <a:effectLst/>
                        </a:rPr>
                        <a:t>/employeeRegProc.do</a:t>
                      </a:r>
                      <a:r>
                        <a:rPr lang="ko-KR" altLang="en-US" sz="1100">
                          <a:effectLst/>
                        </a:rPr>
                        <a:t>로 접속하면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852915045"/>
                  </a:ext>
                </a:extLst>
              </a:tr>
              <a:tr h="237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ModelAndView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employeeDetail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가상주소</a:t>
                      </a:r>
                      <a:r>
                        <a:rPr lang="en-US" altLang="ko-KR" sz="1100" dirty="0">
                          <a:effectLst/>
                        </a:rPr>
                        <a:t>/employeeDetail.do</a:t>
                      </a:r>
                      <a:r>
                        <a:rPr lang="ko-KR" altLang="en-US" sz="1100" dirty="0">
                          <a:effectLst/>
                        </a:rPr>
                        <a:t>로 접속하면 호출되는 메소드 선언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089665462"/>
                  </a:ext>
                </a:extLst>
              </a:tr>
              <a:tr h="237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employeeUpProc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가상주소</a:t>
                      </a:r>
                      <a:r>
                        <a:rPr lang="en-US" altLang="ko-KR" sz="1100" dirty="0">
                          <a:effectLst/>
                        </a:rPr>
                        <a:t>/employeeUpProc.do</a:t>
                      </a:r>
                      <a:r>
                        <a:rPr lang="ko-KR" altLang="en-US" sz="1100" dirty="0">
                          <a:effectLst/>
                        </a:rPr>
                        <a:t>로 접속하면 호출되는 메소드 선언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703612376"/>
                  </a:ext>
                </a:extLst>
              </a:tr>
              <a:tr h="237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ModelAndView myPage(HttpSession session)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가상주소</a:t>
                      </a:r>
                      <a:r>
                        <a:rPr lang="en-US" altLang="ko-KR" sz="1100" dirty="0">
                          <a:effectLst/>
                        </a:rPr>
                        <a:t>/myPage.do</a:t>
                      </a:r>
                      <a:r>
                        <a:rPr lang="ko-KR" altLang="en-US" sz="1100" dirty="0">
                          <a:effectLst/>
                        </a:rPr>
                        <a:t>로 접속하면 호출되는 메소드 선언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965180655"/>
                  </a:ext>
                </a:extLst>
              </a:tr>
              <a:tr h="237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myEmployeeUpProc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가상주소</a:t>
                      </a:r>
                      <a:r>
                        <a:rPr lang="en-US" altLang="ko-KR" sz="1100" dirty="0">
                          <a:effectLst/>
                        </a:rPr>
                        <a:t>/myEmployeeUpProc.do</a:t>
                      </a:r>
                      <a:r>
                        <a:rPr lang="ko-KR" altLang="en-US" sz="1100" dirty="0">
                          <a:effectLst/>
                        </a:rPr>
                        <a:t>로 접속하면 호출되는 메소드 선언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3624081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B96A0C-7BE9-738C-D147-C724ABF8296B}"/>
              </a:ext>
            </a:extLst>
          </p:cNvPr>
          <p:cNvSpPr txBox="1"/>
          <p:nvPr/>
        </p:nvSpPr>
        <p:spPr>
          <a:xfrm>
            <a:off x="4915" y="4110776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</a:rPr>
              <a:t>직원정보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736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627316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03 - 4 </a:t>
            </a:r>
            <a:r>
              <a:rPr lang="ko-KR" altLang="en-US" sz="2200" dirty="0">
                <a:latin typeface="나눔스"/>
                <a:ea typeface="+mj-ea"/>
              </a:rPr>
              <a:t>메소드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3351-C377-2282-877F-BD721710EC18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</a:rPr>
              <a:t>직원정보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0BA5279-FB2E-D09F-6B2B-4E18B505F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209165"/>
              </p:ext>
            </p:extLst>
          </p:nvPr>
        </p:nvGraphicFramePr>
        <p:xfrm>
          <a:off x="176981" y="1586807"/>
          <a:ext cx="11838036" cy="452185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29023">
                  <a:extLst>
                    <a:ext uri="{9D8B030D-6E8A-4147-A177-3AD203B41FA5}">
                      <a16:colId xmlns:a16="http://schemas.microsoft.com/office/drawing/2014/main" val="2685391213"/>
                    </a:ext>
                  </a:extLst>
                </a:gridCol>
                <a:gridCol w="4830078">
                  <a:extLst>
                    <a:ext uri="{9D8B030D-6E8A-4147-A177-3AD203B41FA5}">
                      <a16:colId xmlns:a16="http://schemas.microsoft.com/office/drawing/2014/main" val="2814802481"/>
                    </a:ext>
                  </a:extLst>
                </a:gridCol>
                <a:gridCol w="5878935">
                  <a:extLst>
                    <a:ext uri="{9D8B030D-6E8A-4147-A177-3AD203B41FA5}">
                      <a16:colId xmlns:a16="http://schemas.microsoft.com/office/drawing/2014/main" val="69274140"/>
                    </a:ext>
                  </a:extLst>
                </a:gridCol>
              </a:tblGrid>
              <a:tr h="1542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클래스명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메소드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기능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623922955"/>
                  </a:ext>
                </a:extLst>
              </a:tr>
              <a:tr h="154292">
                <a:tc rowSpan="9">
                  <a:txBody>
                    <a:bodyPr/>
                    <a:lstStyle/>
                    <a:p>
                      <a:pPr rtl="0" fontAlgn="ctr"/>
                      <a:r>
                        <a:rPr lang="en-US" sz="1100">
                          <a:effectLst/>
                        </a:rPr>
                        <a:t>EmployeeDAO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EmployeeDTO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getEmpInfo</a:t>
                      </a:r>
                      <a:r>
                        <a:rPr lang="en-US" sz="1100" dirty="0">
                          <a:effectLst/>
                        </a:rPr>
                        <a:t>(String </a:t>
                      </a:r>
                      <a:r>
                        <a:rPr lang="en-US" sz="1100" dirty="0" err="1">
                          <a:effectLst/>
                        </a:rPr>
                        <a:t>login_id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로그인한 사원의 정보 반환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751205978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getDept(int company_code);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회사 부서 목록 반환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4122774220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getAllEmployeeList(int company_code)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검색한 직원 목록 리턴 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378173073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getEmployeeList(EmployeeSearchDTO employeeSearchDTO)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검색한 직원 목록 리턴 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35646690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getEmployeeListAllTotCnt(int company_code)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직원 목록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의 총개수 리턴하는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737978295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getEmployeeListTotCnt( EmployeeSearchDTO employeeSearchDTO 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검색한 직원 목록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의 총개수 리턴하는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885117618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insertEmployee(EmployeeDTO employeeDTO)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새로운 직원 추가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873338326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updateEmployee(EmployeeDTO employeeDTO)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직원 정보 수정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351884290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updateMyEmployee(EmployeeDTO employeeDTO)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내 정보 수정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473161767"/>
                  </a:ext>
                </a:extLst>
              </a:tr>
              <a:tr h="154292">
                <a:tc rowSpan="9"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EmployeeDAO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Impl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EmployeeDTO getEmpInfo(String login_id)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로그인한 사원의 정보 반환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4016557045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getDept(int company_code)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회사 부서 목록 반환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31971014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getAllEmployeeList(int company_code)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검색한 직원 목록 리턴 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529996520"/>
                  </a:ext>
                </a:extLst>
              </a:tr>
              <a:tr h="28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List&lt;Map&lt;String,String&gt;&gt; getEmployeeList(EmployeeSearchDTO employeeSearchDTO)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검색한 직원 목록 리턴 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21363371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getEmployeeListAllTotCnt(int company_code)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직원 목록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의 총개수 리턴하는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807567969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getEmployeeListTotCnt( EmployeeSearchDTO employeeSearchDTO 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[</a:t>
                      </a:r>
                      <a:r>
                        <a:rPr lang="ko-KR" altLang="en-US" sz="1100">
                          <a:effectLst/>
                        </a:rPr>
                        <a:t>검색한 직원 목록</a:t>
                      </a:r>
                      <a:r>
                        <a:rPr lang="en-US" altLang="ko-KR" sz="1100">
                          <a:effectLst/>
                        </a:rPr>
                        <a:t>]</a:t>
                      </a:r>
                      <a:r>
                        <a:rPr lang="ko-KR" altLang="en-US" sz="1100">
                          <a:effectLst/>
                        </a:rPr>
                        <a:t>의 총개수 리턴하는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679754969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insertEmployee(EmployeeDTO employeeDTO)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새로운 직원 추가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667205359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updateEmployee(EmployeeDTO employeeDTO)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직원 정보 수정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691837542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updateMyEmployee(EmployeeDTO employeeDTO)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내 정보 수정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684393342"/>
                  </a:ext>
                </a:extLst>
              </a:tr>
              <a:tr h="154292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>
                          <a:effectLst/>
                        </a:rPr>
                        <a:t>EmployeeDTO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getter/setter </a:t>
                      </a:r>
                      <a:r>
                        <a:rPr lang="ko-KR" altLang="en-US" sz="1100">
                          <a:effectLst/>
                        </a:rPr>
                        <a:t>메소드로 구성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직원정보의 입력</a:t>
                      </a:r>
                      <a:r>
                        <a:rPr lang="en-US" altLang="ko-KR" sz="1100">
                          <a:effectLst/>
                        </a:rPr>
                        <a:t>,</a:t>
                      </a:r>
                      <a:r>
                        <a:rPr lang="ko-KR" altLang="en-US" sz="1100">
                          <a:effectLst/>
                        </a:rPr>
                        <a:t>수정</a:t>
                      </a:r>
                      <a:r>
                        <a:rPr lang="en-US" altLang="ko-KR" sz="1100">
                          <a:effectLst/>
                        </a:rPr>
                        <a:t>,</a:t>
                      </a:r>
                      <a:r>
                        <a:rPr lang="ko-KR" altLang="en-US" sz="1100">
                          <a:effectLst/>
                        </a:rPr>
                        <a:t>삭제</a:t>
                      </a:r>
                      <a:r>
                        <a:rPr lang="en-US" altLang="ko-KR" sz="1100">
                          <a:effectLst/>
                        </a:rPr>
                        <a:t>,</a:t>
                      </a:r>
                      <a:r>
                        <a:rPr lang="ko-KR" altLang="en-US" sz="1100">
                          <a:effectLst/>
                        </a:rPr>
                        <a:t>업데이트 시 사용할 관련 데이터를 담아 이동하는 메소드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094004178"/>
                  </a:ext>
                </a:extLst>
              </a:tr>
              <a:tr h="284847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EmployeeSearch</a:t>
                      </a:r>
                      <a:endParaRPr lang="en-US" sz="1100" dirty="0">
                        <a:effectLst/>
                      </a:endParaRPr>
                    </a:p>
                    <a:p>
                      <a:pPr rtl="0" fontAlgn="ctr"/>
                      <a:r>
                        <a:rPr lang="en-US" sz="1100" dirty="0">
                          <a:effectLst/>
                        </a:rPr>
                        <a:t>DTO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getter/setter </a:t>
                      </a:r>
                      <a:r>
                        <a:rPr lang="ko-KR" altLang="en-US" sz="1100">
                          <a:effectLst/>
                        </a:rPr>
                        <a:t>메소드로 구성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직원정보의 </a:t>
                      </a:r>
                      <a:r>
                        <a:rPr lang="ko-KR" altLang="en-US" sz="1100" dirty="0" err="1">
                          <a:effectLst/>
                        </a:rPr>
                        <a:t>검색시</a:t>
                      </a:r>
                      <a:r>
                        <a:rPr lang="ko-KR" altLang="en-US" sz="1100" dirty="0">
                          <a:effectLst/>
                        </a:rPr>
                        <a:t> 사용할 데이터를 위해 저장한 메소드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824862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782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627316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03 - 4 </a:t>
            </a:r>
            <a:r>
              <a:rPr lang="ko-KR" altLang="en-US" sz="2200" dirty="0">
                <a:latin typeface="나눔스"/>
                <a:ea typeface="+mj-ea"/>
              </a:rPr>
              <a:t>메소드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3351-C377-2282-877F-BD721710EC18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</a:rPr>
              <a:t>로그인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0E2FC2D-699E-78CF-4AA1-ABD7A8C4D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84482"/>
              </p:ext>
            </p:extLst>
          </p:nvPr>
        </p:nvGraphicFramePr>
        <p:xfrm>
          <a:off x="176981" y="1592707"/>
          <a:ext cx="11838036" cy="198646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29023">
                  <a:extLst>
                    <a:ext uri="{9D8B030D-6E8A-4147-A177-3AD203B41FA5}">
                      <a16:colId xmlns:a16="http://schemas.microsoft.com/office/drawing/2014/main" val="3793304750"/>
                    </a:ext>
                  </a:extLst>
                </a:gridCol>
                <a:gridCol w="4830078">
                  <a:extLst>
                    <a:ext uri="{9D8B030D-6E8A-4147-A177-3AD203B41FA5}">
                      <a16:colId xmlns:a16="http://schemas.microsoft.com/office/drawing/2014/main" val="21686070"/>
                    </a:ext>
                  </a:extLst>
                </a:gridCol>
                <a:gridCol w="5878935">
                  <a:extLst>
                    <a:ext uri="{9D8B030D-6E8A-4147-A177-3AD203B41FA5}">
                      <a16:colId xmlns:a16="http://schemas.microsoft.com/office/drawing/2014/main" val="772913060"/>
                    </a:ext>
                  </a:extLst>
                </a:gridCol>
              </a:tblGrid>
              <a:tr h="1542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클래스명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메소드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기능</a:t>
                      </a:r>
                      <a:endParaRPr lang="ko-KR" altLang="en-US" sz="1100" b="1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615502283"/>
                  </a:ext>
                </a:extLst>
              </a:tr>
              <a:tr h="154292">
                <a:tc rowSpan="3"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LoginController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ModelAndView loginForm()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/loginForm.do </a:t>
                      </a:r>
                      <a:r>
                        <a:rPr lang="ko-KR" altLang="en-US" sz="1100">
                          <a:effectLst/>
                        </a:rPr>
                        <a:t>로 접근하면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2049470126"/>
                  </a:ext>
                </a:extLst>
              </a:tr>
              <a:tr h="807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int </a:t>
                      </a:r>
                      <a:r>
                        <a:rPr lang="en-US" sz="1100" dirty="0" err="1">
                          <a:effectLst/>
                        </a:rPr>
                        <a:t>loginProc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@RequestParam( value="id" ) String id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, @RequestParam( value="</a:t>
                      </a:r>
                      <a:r>
                        <a:rPr lang="en-US" sz="1100" dirty="0" err="1">
                          <a:effectLst/>
                        </a:rPr>
                        <a:t>pwd</a:t>
                      </a:r>
                      <a:r>
                        <a:rPr lang="en-US" sz="1100" dirty="0">
                          <a:effectLst/>
                        </a:rPr>
                        <a:t>" ) String </a:t>
                      </a:r>
                      <a:r>
                        <a:rPr lang="en-US" sz="1100" dirty="0" err="1">
                          <a:effectLst/>
                        </a:rPr>
                        <a:t>pwd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, @RequestParam( value="</a:t>
                      </a:r>
                      <a:r>
                        <a:rPr lang="en-US" sz="1100" dirty="0" err="1">
                          <a:effectLst/>
                        </a:rPr>
                        <a:t>is_login</a:t>
                      </a:r>
                      <a:r>
                        <a:rPr lang="en-US" sz="1100" dirty="0">
                          <a:effectLst/>
                        </a:rPr>
                        <a:t>", required = false ) String </a:t>
                      </a:r>
                      <a:r>
                        <a:rPr lang="en-US" sz="1100" dirty="0" err="1">
                          <a:effectLst/>
                        </a:rPr>
                        <a:t>is_login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HttpSession</a:t>
                      </a:r>
                      <a:r>
                        <a:rPr lang="en-US" sz="1100" dirty="0">
                          <a:effectLst/>
                        </a:rPr>
                        <a:t> session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HttpServletResponse</a:t>
                      </a:r>
                      <a:r>
                        <a:rPr lang="en-US" sz="1100" dirty="0">
                          <a:effectLst/>
                        </a:rPr>
                        <a:t> response)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/loginProc.do </a:t>
                      </a:r>
                      <a:r>
                        <a:rPr lang="ko-KR" altLang="en-US" sz="1100">
                          <a:effectLst/>
                        </a:rPr>
                        <a:t>로 접근하면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3013398639"/>
                  </a:ext>
                </a:extLst>
              </a:tr>
              <a:tr h="154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ModelAndView loginout(HttpSession session)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가상주소 </a:t>
                      </a:r>
                      <a:r>
                        <a:rPr lang="en-US" altLang="ko-KR" sz="1100">
                          <a:effectLst/>
                        </a:rPr>
                        <a:t>/loginout.do </a:t>
                      </a:r>
                      <a:r>
                        <a:rPr lang="ko-KR" altLang="en-US" sz="1100">
                          <a:effectLst/>
                        </a:rPr>
                        <a:t>로 접근하면 호출되는 메소드 선언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954826633"/>
                  </a:ext>
                </a:extLst>
              </a:tr>
              <a:tr h="154292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LoginDAO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int getLoginCnt(Map&lt;String,String&gt; idPwd)</a:t>
                      </a:r>
                      <a:endParaRPr 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LoginDAOImpl </a:t>
                      </a:r>
                      <a:r>
                        <a:rPr lang="ko-KR" altLang="en-US" sz="1100">
                          <a:effectLst/>
                        </a:rPr>
                        <a:t>클래스의 메소드와 동일</a:t>
                      </a:r>
                      <a:endParaRPr lang="ko-KR" altLang="en-US" sz="110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752589488"/>
                  </a:ext>
                </a:extLst>
              </a:tr>
              <a:tr h="154292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LoginDAOImpl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int </a:t>
                      </a:r>
                      <a:r>
                        <a:rPr lang="en-US" sz="1100" dirty="0" err="1">
                          <a:effectLst/>
                        </a:rPr>
                        <a:t>getLoginCnt</a:t>
                      </a:r>
                      <a:r>
                        <a:rPr lang="en-US" sz="1100" dirty="0">
                          <a:effectLst/>
                        </a:rPr>
                        <a:t>(Map&lt;</a:t>
                      </a:r>
                      <a:r>
                        <a:rPr lang="en-US" sz="1100" dirty="0" err="1">
                          <a:effectLst/>
                        </a:rPr>
                        <a:t>String,String</a:t>
                      </a:r>
                      <a:r>
                        <a:rPr lang="en-US" sz="1100" dirty="0">
                          <a:effectLst/>
                        </a:rPr>
                        <a:t>&gt; </a:t>
                      </a:r>
                      <a:r>
                        <a:rPr lang="en-US" sz="1100" dirty="0" err="1">
                          <a:effectLst/>
                        </a:rPr>
                        <a:t>idPwd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로그인 아이디와 암호 존재의 개수를 </a:t>
                      </a:r>
                      <a:r>
                        <a:rPr lang="ko-KR" altLang="en-US" sz="1100" dirty="0" err="1">
                          <a:effectLst/>
                        </a:rPr>
                        <a:t>리턴하는</a:t>
                      </a:r>
                      <a:r>
                        <a:rPr lang="ko-KR" altLang="en-US" sz="1100" dirty="0">
                          <a:effectLst/>
                        </a:rPr>
                        <a:t> 메소드 선언</a:t>
                      </a:r>
                      <a:endParaRPr lang="ko-KR" altLang="en-US" sz="1100" dirty="0">
                        <a:effectLst/>
                        <a:latin typeface="나눔스"/>
                      </a:endParaRPr>
                    </a:p>
                  </a:txBody>
                  <a:tcPr marL="17803" marR="17803" marT="11869" marB="11869" anchor="ctr"/>
                </a:tc>
                <a:extLst>
                  <a:ext uri="{0D108BD9-81ED-4DB2-BD59-A6C34878D82A}">
                    <a16:rowId xmlns:a16="http://schemas.microsoft.com/office/drawing/2014/main" val="1274895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5784888-7403-BA5B-D83E-6943F6846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580637"/>
              </p:ext>
            </p:extLst>
          </p:nvPr>
        </p:nvGraphicFramePr>
        <p:xfrm>
          <a:off x="176981" y="4144269"/>
          <a:ext cx="11838036" cy="258990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727894">
                  <a:extLst>
                    <a:ext uri="{9D8B030D-6E8A-4147-A177-3AD203B41FA5}">
                      <a16:colId xmlns:a16="http://schemas.microsoft.com/office/drawing/2014/main" val="4191947024"/>
                    </a:ext>
                  </a:extLst>
                </a:gridCol>
                <a:gridCol w="1032409">
                  <a:extLst>
                    <a:ext uri="{9D8B030D-6E8A-4147-A177-3AD203B41FA5}">
                      <a16:colId xmlns:a16="http://schemas.microsoft.com/office/drawing/2014/main" val="793936762"/>
                    </a:ext>
                  </a:extLst>
                </a:gridCol>
                <a:gridCol w="4177766">
                  <a:extLst>
                    <a:ext uri="{9D8B030D-6E8A-4147-A177-3AD203B41FA5}">
                      <a16:colId xmlns:a16="http://schemas.microsoft.com/office/drawing/2014/main" val="1484083756"/>
                    </a:ext>
                  </a:extLst>
                </a:gridCol>
                <a:gridCol w="5899967">
                  <a:extLst>
                    <a:ext uri="{9D8B030D-6E8A-4147-A177-3AD203B41FA5}">
                      <a16:colId xmlns:a16="http://schemas.microsoft.com/office/drawing/2014/main" val="2401116087"/>
                    </a:ext>
                  </a:extLst>
                </a:gridCol>
              </a:tblGrid>
              <a:tr h="2106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구분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클래스명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메소드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기능</a:t>
                      </a:r>
                    </a:p>
                  </a:txBody>
                  <a:tcPr marL="16753" marR="16753" marT="11169" marB="11169" anchor="ctr"/>
                </a:tc>
                <a:extLst>
                  <a:ext uri="{0D108BD9-81ED-4DB2-BD59-A6C34878D82A}">
                    <a16:rowId xmlns:a16="http://schemas.microsoft.com/office/drawing/2014/main" val="2901327692"/>
                  </a:ext>
                </a:extLst>
              </a:tr>
              <a:tr h="396542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</a:rPr>
                        <a:t>대시보드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>
                          <a:effectLst/>
                        </a:rPr>
                        <a:t>Dashboard</a:t>
                      </a:r>
                    </a:p>
                    <a:p>
                      <a:pPr rtl="0" fontAlgn="ctr"/>
                      <a:r>
                        <a:rPr lang="en-US" sz="1100" dirty="0">
                          <a:effectLst/>
                        </a:rPr>
                        <a:t>Controller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ModelAndView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dashBoard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DashboardDTO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dashboardDTO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</a:p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HttpSession</a:t>
                      </a:r>
                      <a:r>
                        <a:rPr lang="en-US" sz="1100" dirty="0">
                          <a:effectLst/>
                        </a:rPr>
                        <a:t> session)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가상주소 </a:t>
                      </a:r>
                      <a:r>
                        <a:rPr lang="en-US" altLang="ko-KR" sz="1100" dirty="0">
                          <a:effectLst/>
                        </a:rPr>
                        <a:t>/dashBoard.do </a:t>
                      </a:r>
                      <a:r>
                        <a:rPr lang="ko-KR" altLang="en-US" sz="1100" dirty="0">
                          <a:effectLst/>
                        </a:rPr>
                        <a:t>로 접근하면 호출되는 메소드 선언</a:t>
                      </a:r>
                    </a:p>
                  </a:txBody>
                  <a:tcPr marL="16753" marR="16753" marT="11169" marB="11169" anchor="ctr"/>
                </a:tc>
                <a:extLst>
                  <a:ext uri="{0D108BD9-81ED-4DB2-BD59-A6C34878D82A}">
                    <a16:rowId xmlns:a16="http://schemas.microsoft.com/office/drawing/2014/main" val="1184342321"/>
                  </a:ext>
                </a:extLst>
              </a:tr>
              <a:tr h="3965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DashboardDAO</a:t>
                      </a:r>
                      <a:endParaRPr lang="en-US" sz="1100" dirty="0">
                        <a:effectLst/>
                      </a:endParaRP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DashboardDAOImpl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ko-KR" altLang="en-US" sz="1100" dirty="0">
                          <a:effectLst/>
                        </a:rPr>
                        <a:t>과 동일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>
                          <a:effectLst/>
                        </a:rPr>
                        <a:t>DashboardDAOImpl </a:t>
                      </a:r>
                      <a:r>
                        <a:rPr lang="ko-KR" altLang="en-US" sz="1100">
                          <a:effectLst/>
                        </a:rPr>
                        <a:t>의 메소드와 동일</a:t>
                      </a:r>
                    </a:p>
                  </a:txBody>
                  <a:tcPr marL="16753" marR="16753" marT="11169" marB="11169" anchor="ctr"/>
                </a:tc>
                <a:extLst>
                  <a:ext uri="{0D108BD9-81ED-4DB2-BD59-A6C34878D82A}">
                    <a16:rowId xmlns:a16="http://schemas.microsoft.com/office/drawing/2014/main" val="4146409628"/>
                  </a:ext>
                </a:extLst>
              </a:tr>
              <a:tr h="3965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rtl="0" fontAlgn="ctr"/>
                      <a:r>
                        <a:rPr lang="en-US" sz="1100" dirty="0">
                          <a:effectLst/>
                        </a:rPr>
                        <a:t>Dashboard</a:t>
                      </a:r>
                    </a:p>
                    <a:p>
                      <a:pPr rtl="0" fontAlgn="ctr"/>
                      <a:r>
                        <a:rPr lang="en-US" sz="1100" dirty="0" err="1">
                          <a:effectLst/>
                        </a:rPr>
                        <a:t>DAOImpl</a:t>
                      </a:r>
                      <a:endParaRPr lang="en-US" sz="1100" dirty="0">
                        <a:effectLst/>
                      </a:endParaRP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List&lt;Map&lt;String, String&gt;&gt; </a:t>
                      </a:r>
                      <a:r>
                        <a:rPr lang="en-US" sz="1100" dirty="0" err="1">
                          <a:effectLst/>
                        </a:rPr>
                        <a:t>getApprovalCnt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DashboardDTO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</a:p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dashboardDTO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 err="1">
                          <a:effectLst/>
                        </a:rPr>
                        <a:t>년도별</a:t>
                      </a:r>
                      <a:r>
                        <a:rPr lang="ko-KR" altLang="en-US" sz="1100" dirty="0">
                          <a:effectLst/>
                        </a:rPr>
                        <a:t> 보고서 결재 횟수를 호출하는 메소드 선언</a:t>
                      </a:r>
                    </a:p>
                  </a:txBody>
                  <a:tcPr marL="16753" marR="16753" marT="11169" marB="11169" anchor="ctr"/>
                </a:tc>
                <a:extLst>
                  <a:ext uri="{0D108BD9-81ED-4DB2-BD59-A6C34878D82A}">
                    <a16:rowId xmlns:a16="http://schemas.microsoft.com/office/drawing/2014/main" val="2632571579"/>
                  </a:ext>
                </a:extLst>
              </a:tr>
              <a:tr h="3965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List&lt;Map&lt;String, String&gt;&gt; </a:t>
                      </a:r>
                      <a:r>
                        <a:rPr lang="en-US" sz="1100" dirty="0" err="1">
                          <a:effectLst/>
                        </a:rPr>
                        <a:t>getApprovalState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DashboardDTO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</a:p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dashboardDTO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월별 등록한 보고서 결재 </a:t>
                      </a:r>
                      <a:r>
                        <a:rPr lang="ko-KR" altLang="en-US" sz="1100" dirty="0" err="1">
                          <a:effectLst/>
                        </a:rPr>
                        <a:t>상태별</a:t>
                      </a:r>
                      <a:r>
                        <a:rPr lang="ko-KR" altLang="en-US" sz="1100" dirty="0">
                          <a:effectLst/>
                        </a:rPr>
                        <a:t> 개수를 호출하는 메소드 선언</a:t>
                      </a:r>
                    </a:p>
                  </a:txBody>
                  <a:tcPr marL="16753" marR="16753" marT="11169" marB="11169" anchor="ctr"/>
                </a:tc>
                <a:extLst>
                  <a:ext uri="{0D108BD9-81ED-4DB2-BD59-A6C34878D82A}">
                    <a16:rowId xmlns:a16="http://schemas.microsoft.com/office/drawing/2014/main" val="1199404321"/>
                  </a:ext>
                </a:extLst>
              </a:tr>
              <a:tr h="3965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List&lt;Map&lt;String, String&gt;&gt; </a:t>
                      </a:r>
                      <a:r>
                        <a:rPr lang="en-US" sz="1100" dirty="0" err="1">
                          <a:effectLst/>
                        </a:rPr>
                        <a:t>getTypeNo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DashboardDTO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</a:p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dashboardDTO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 err="1">
                          <a:effectLst/>
                        </a:rPr>
                        <a:t>년도별</a:t>
                      </a:r>
                      <a:r>
                        <a:rPr lang="ko-KR" altLang="en-US" sz="1100" dirty="0">
                          <a:effectLst/>
                        </a:rPr>
                        <a:t> 등록한 보고서 업무구분별 개수를 호출하는 메소드 선언</a:t>
                      </a:r>
                    </a:p>
                  </a:txBody>
                  <a:tcPr marL="16753" marR="16753" marT="11169" marB="11169" anchor="ctr"/>
                </a:tc>
                <a:extLst>
                  <a:ext uri="{0D108BD9-81ED-4DB2-BD59-A6C34878D82A}">
                    <a16:rowId xmlns:a16="http://schemas.microsoft.com/office/drawing/2014/main" val="1886426132"/>
                  </a:ext>
                </a:extLst>
              </a:tr>
              <a:tr h="3965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>
                          <a:effectLst/>
                        </a:rPr>
                        <a:t>DashboardDTO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getter/setter </a:t>
                      </a:r>
                      <a:r>
                        <a:rPr lang="ko-KR" altLang="en-US" sz="1100">
                          <a:effectLst/>
                        </a:rPr>
                        <a:t>메소드로 구성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</a:rPr>
                        <a:t>대시보드 접근 시 호출할 그래프들을 보여주는 메소드</a:t>
                      </a:r>
                    </a:p>
                  </a:txBody>
                  <a:tcPr marL="16753" marR="16753" marT="11169" marB="11169" anchor="ctr"/>
                </a:tc>
                <a:extLst>
                  <a:ext uri="{0D108BD9-81ED-4DB2-BD59-A6C34878D82A}">
                    <a16:rowId xmlns:a16="http://schemas.microsoft.com/office/drawing/2014/main" val="10106815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8A49E4-5C70-1838-4203-96EE62DEC6D5}"/>
              </a:ext>
            </a:extLst>
          </p:cNvPr>
          <p:cNvSpPr txBox="1"/>
          <p:nvPr/>
        </p:nvSpPr>
        <p:spPr>
          <a:xfrm>
            <a:off x="-78659" y="3756624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</a:rPr>
              <a:t>대시보드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8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243858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01 - 1 </a:t>
            </a:r>
            <a:r>
              <a:rPr lang="ko-KR" altLang="en-US" sz="2200" dirty="0">
                <a:latin typeface="나눔스"/>
                <a:ea typeface="+mj-ea"/>
              </a:rPr>
              <a:t>팀원소개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D269648C-459B-E30E-28AD-D1020BA4E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2659"/>
              </p:ext>
            </p:extLst>
          </p:nvPr>
        </p:nvGraphicFramePr>
        <p:xfrm>
          <a:off x="493059" y="2861542"/>
          <a:ext cx="11259668" cy="35623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8524">
                  <a:extLst>
                    <a:ext uri="{9D8B030D-6E8A-4147-A177-3AD203B41FA5}">
                      <a16:colId xmlns:a16="http://schemas.microsoft.com/office/drawing/2014/main" val="849874093"/>
                    </a:ext>
                  </a:extLst>
                </a:gridCol>
                <a:gridCol w="1608524">
                  <a:extLst>
                    <a:ext uri="{9D8B030D-6E8A-4147-A177-3AD203B41FA5}">
                      <a16:colId xmlns:a16="http://schemas.microsoft.com/office/drawing/2014/main" val="2656353516"/>
                    </a:ext>
                  </a:extLst>
                </a:gridCol>
                <a:gridCol w="1608524">
                  <a:extLst>
                    <a:ext uri="{9D8B030D-6E8A-4147-A177-3AD203B41FA5}">
                      <a16:colId xmlns:a16="http://schemas.microsoft.com/office/drawing/2014/main" val="463049038"/>
                    </a:ext>
                  </a:extLst>
                </a:gridCol>
                <a:gridCol w="1608524">
                  <a:extLst>
                    <a:ext uri="{9D8B030D-6E8A-4147-A177-3AD203B41FA5}">
                      <a16:colId xmlns:a16="http://schemas.microsoft.com/office/drawing/2014/main" val="711351732"/>
                    </a:ext>
                  </a:extLst>
                </a:gridCol>
                <a:gridCol w="1608524">
                  <a:extLst>
                    <a:ext uri="{9D8B030D-6E8A-4147-A177-3AD203B41FA5}">
                      <a16:colId xmlns:a16="http://schemas.microsoft.com/office/drawing/2014/main" val="2895042739"/>
                    </a:ext>
                  </a:extLst>
                </a:gridCol>
                <a:gridCol w="1608524">
                  <a:extLst>
                    <a:ext uri="{9D8B030D-6E8A-4147-A177-3AD203B41FA5}">
                      <a16:colId xmlns:a16="http://schemas.microsoft.com/office/drawing/2014/main" val="2670367997"/>
                    </a:ext>
                  </a:extLst>
                </a:gridCol>
                <a:gridCol w="1608524">
                  <a:extLst>
                    <a:ext uri="{9D8B030D-6E8A-4147-A177-3AD203B41FA5}">
                      <a16:colId xmlns:a16="http://schemas.microsoft.com/office/drawing/2014/main" val="2303269106"/>
                    </a:ext>
                  </a:extLst>
                </a:gridCol>
              </a:tblGrid>
              <a:tr h="39068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089811"/>
                  </a:ext>
                </a:extLst>
              </a:tr>
              <a:tr h="390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DB</a:t>
                      </a:r>
                      <a:endParaRPr lang="ko-KR" altLang="en-US" sz="18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895467"/>
                  </a:ext>
                </a:extLst>
              </a:tr>
              <a:tr h="390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SQL</a:t>
                      </a:r>
                      <a:endParaRPr lang="ko-KR" altLang="en-US" sz="18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76236"/>
                  </a:ext>
                </a:extLst>
              </a:tr>
              <a:tr h="4367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UI/UX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056695"/>
                  </a:ext>
                </a:extLst>
              </a:tr>
              <a:tr h="39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064876"/>
                  </a:ext>
                </a:extLst>
              </a:tr>
              <a:tr h="39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JSP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85997"/>
                  </a:ext>
                </a:extLst>
              </a:tr>
              <a:tr h="390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JS/JQ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478426"/>
                  </a:ext>
                </a:extLst>
              </a:tr>
              <a:tr h="3906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378683"/>
                  </a:ext>
                </a:extLst>
              </a:tr>
              <a:tr h="3906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8856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34ADED07-FB92-84E8-685B-76307307B6F6}"/>
              </a:ext>
            </a:extLst>
          </p:cNvPr>
          <p:cNvGrpSpPr/>
          <p:nvPr/>
        </p:nvGrpSpPr>
        <p:grpSpPr>
          <a:xfrm>
            <a:off x="2152956" y="1268706"/>
            <a:ext cx="9564541" cy="1550667"/>
            <a:chOff x="2170886" y="1672120"/>
            <a:chExt cx="9564541" cy="1550667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862FD2D-432E-790B-AFDB-586CC5A76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120" y="1675793"/>
              <a:ext cx="1569856" cy="153937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EC8AB6F-CBCD-0F69-5552-680DDC79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222" y="1672120"/>
              <a:ext cx="1539373" cy="1539373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36BBC1-5773-A156-1743-7CF68E42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620" y="1672120"/>
              <a:ext cx="1531753" cy="1539373"/>
            </a:xfrm>
            <a:prstGeom prst="rect">
              <a:avLst/>
            </a:prstGeom>
          </p:spPr>
        </p:pic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48AEBACE-4A70-D2C2-0700-04CAEB620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8433" y="1672120"/>
              <a:ext cx="1546994" cy="1539373"/>
            </a:xfrm>
            <a:prstGeom prst="rect">
              <a:avLst/>
            </a:prstGeom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6F907D-7C32-9E99-AD14-82E710C86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4422" y="1675793"/>
              <a:ext cx="1546994" cy="15469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72643B5-80A1-6890-701D-8B07F2650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886" y="1672120"/>
              <a:ext cx="1524132" cy="1539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456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627316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03 - 4 </a:t>
            </a:r>
            <a:r>
              <a:rPr lang="ko-KR" altLang="en-US" sz="2200" dirty="0">
                <a:latin typeface="나눔스"/>
                <a:ea typeface="+mj-ea"/>
              </a:rPr>
              <a:t>메소드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A3351-C377-2282-877F-BD721710EC18}"/>
              </a:ext>
            </a:extLst>
          </p:cNvPr>
          <p:cNvSpPr txBox="1"/>
          <p:nvPr/>
        </p:nvSpPr>
        <p:spPr>
          <a:xfrm>
            <a:off x="4915" y="1200289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</a:rPr>
              <a:t>파일 업로드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5784888-7403-BA5B-D83E-6943F6846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26101"/>
              </p:ext>
            </p:extLst>
          </p:nvPr>
        </p:nvGraphicFramePr>
        <p:xfrm>
          <a:off x="176982" y="1748070"/>
          <a:ext cx="11838036" cy="359484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865217">
                  <a:extLst>
                    <a:ext uri="{9D8B030D-6E8A-4147-A177-3AD203B41FA5}">
                      <a16:colId xmlns:a16="http://schemas.microsoft.com/office/drawing/2014/main" val="4191947024"/>
                    </a:ext>
                  </a:extLst>
                </a:gridCol>
                <a:gridCol w="895086">
                  <a:extLst>
                    <a:ext uri="{9D8B030D-6E8A-4147-A177-3AD203B41FA5}">
                      <a16:colId xmlns:a16="http://schemas.microsoft.com/office/drawing/2014/main" val="793936762"/>
                    </a:ext>
                  </a:extLst>
                </a:gridCol>
                <a:gridCol w="4177766">
                  <a:extLst>
                    <a:ext uri="{9D8B030D-6E8A-4147-A177-3AD203B41FA5}">
                      <a16:colId xmlns:a16="http://schemas.microsoft.com/office/drawing/2014/main" val="1484083756"/>
                    </a:ext>
                  </a:extLst>
                </a:gridCol>
                <a:gridCol w="5899967">
                  <a:extLst>
                    <a:ext uri="{9D8B030D-6E8A-4147-A177-3AD203B41FA5}">
                      <a16:colId xmlns:a16="http://schemas.microsoft.com/office/drawing/2014/main" val="2401116087"/>
                    </a:ext>
                  </a:extLst>
                </a:gridCol>
              </a:tblGrid>
              <a:tr h="2106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구분</a:t>
                      </a:r>
                    </a:p>
                  </a:txBody>
                  <a:tcPr marL="16753" marR="16753" marT="11169" marB="1116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클래스명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메소드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01327692"/>
                  </a:ext>
                </a:extLst>
              </a:tr>
              <a:tr h="39654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effectLst/>
                        </a:rPr>
                        <a:t>파일 업로드</a:t>
                      </a:r>
                    </a:p>
                  </a:txBody>
                  <a:tcPr marL="16753" marR="16753" marT="11169" marB="11169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UTIL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checkUploadFile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MultipartFile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string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, String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uploadDir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, int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fileSize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, String[ ] extensions 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)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업로드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파일의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크기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확장자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경로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체크하는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메소드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84342321"/>
                  </a:ext>
                </a:extLst>
              </a:tr>
              <a:tr h="3965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 saveUploadFile(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MultipartFile multi 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, String uploadDir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, String newFileName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, String oldFileName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, boolean isDel  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업로드된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파일을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웹서버에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저장하는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메소드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6409628"/>
                  </a:ext>
                </a:extLst>
              </a:tr>
              <a:tr h="3965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 getNewFileName(MultipartFile multi)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업로드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파일의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새로운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이름으로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저장되는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메소드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2571579"/>
                  </a:ext>
                </a:extLst>
              </a:tr>
              <a:tr h="3965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n-N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 delFile(String dir, String fileName)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파일을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삭제하는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메소드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99404321"/>
                  </a:ext>
                </a:extLst>
              </a:tr>
              <a:tr h="3965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 isNull(String str)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문자열이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이거나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길이가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없으면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true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반환하는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메소드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6426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24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-6029" y="1282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404B7C-01EB-04F7-21A9-6274E98BE7D8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372F0C-3560-0E97-87CA-715AFC549292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3C661E-B624-E4CC-2AA8-F2AAFBBB9D04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4530183-F2EA-B073-8CCF-D30D7575A22A}"/>
              </a:ext>
            </a:extLst>
          </p:cNvPr>
          <p:cNvSpPr/>
          <p:nvPr/>
        </p:nvSpPr>
        <p:spPr>
          <a:xfrm>
            <a:off x="6409347" y="170061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EE3FFC0-2A5B-B178-3E9C-6AFD27FF48FC}"/>
              </a:ext>
            </a:extLst>
          </p:cNvPr>
          <p:cNvSpPr/>
          <p:nvPr/>
        </p:nvSpPr>
        <p:spPr>
          <a:xfrm>
            <a:off x="6409347" y="2884745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B5A0-973F-F586-066D-1CE35D23DF71}"/>
              </a:ext>
            </a:extLst>
          </p:cNvPr>
          <p:cNvSpPr txBox="1"/>
          <p:nvPr/>
        </p:nvSpPr>
        <p:spPr>
          <a:xfrm>
            <a:off x="6776815" y="1700612"/>
            <a:ext cx="609742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아이디</a:t>
            </a:r>
            <a:r>
              <a:rPr lang="ko-KR" altLang="en-US" dirty="0"/>
              <a:t> </a:t>
            </a:r>
          </a:p>
          <a:p>
            <a:r>
              <a:rPr lang="ko-KR" altLang="en-US" sz="1400" dirty="0"/>
              <a:t>- 등록된 아이디 입력 </a:t>
            </a:r>
          </a:p>
          <a:p>
            <a:r>
              <a:rPr lang="ko-KR" altLang="en-US" sz="1400" dirty="0"/>
              <a:t>- 공백 없이 숫자만 입력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089210-F96A-3EB9-AD6F-9642B82149FE}"/>
              </a:ext>
            </a:extLst>
          </p:cNvPr>
          <p:cNvSpPr txBox="1"/>
          <p:nvPr/>
        </p:nvSpPr>
        <p:spPr>
          <a:xfrm>
            <a:off x="6776815" y="2884745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비밀번호</a:t>
            </a:r>
          </a:p>
          <a:p>
            <a:r>
              <a:rPr lang="ko-KR" altLang="en-US" sz="1400" dirty="0"/>
              <a:t>- 등록된 비밀번호 입력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3F420F-BC0F-BCDB-86E5-8CA21F2F01D9}"/>
              </a:ext>
            </a:extLst>
          </p:cNvPr>
          <p:cNvSpPr/>
          <p:nvPr/>
        </p:nvSpPr>
        <p:spPr>
          <a:xfrm>
            <a:off x="6409347" y="3782174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69D3AE-68DB-3FA2-2C04-D96BDC6B5B5B}"/>
              </a:ext>
            </a:extLst>
          </p:cNvPr>
          <p:cNvSpPr txBox="1"/>
          <p:nvPr/>
        </p:nvSpPr>
        <p:spPr>
          <a:xfrm>
            <a:off x="6776815" y="3780436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로그인 버튼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 입력 후 클릭하여 접속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E2A1B3-380B-9BD5-532E-FEA8CD6BB386}"/>
              </a:ext>
            </a:extLst>
          </p:cNvPr>
          <p:cNvSpPr txBox="1"/>
          <p:nvPr/>
        </p:nvSpPr>
        <p:spPr>
          <a:xfrm>
            <a:off x="6776815" y="4700562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회원가입 버튼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새로운 결재라인 화면으로 이동 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63C3D35-21EF-8B4D-C3B1-EB246BB4EFA1}"/>
              </a:ext>
            </a:extLst>
          </p:cNvPr>
          <p:cNvSpPr/>
          <p:nvPr/>
        </p:nvSpPr>
        <p:spPr>
          <a:xfrm>
            <a:off x="6409347" y="468955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D2A5956-50CE-189C-91AC-E640CE40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1" r="25225" b="9720"/>
          <a:stretch/>
        </p:blipFill>
        <p:spPr>
          <a:xfrm>
            <a:off x="283672" y="1314971"/>
            <a:ext cx="5812328" cy="51604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599D29-D6E8-DC61-5CB1-36FAF9E1E384}"/>
              </a:ext>
            </a:extLst>
          </p:cNvPr>
          <p:cNvSpPr/>
          <p:nvPr/>
        </p:nvSpPr>
        <p:spPr>
          <a:xfrm>
            <a:off x="1094101" y="3078620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7C0ED5-07EE-D8C5-F883-3D2D9175A1C1}"/>
              </a:ext>
            </a:extLst>
          </p:cNvPr>
          <p:cNvSpPr/>
          <p:nvPr/>
        </p:nvSpPr>
        <p:spPr>
          <a:xfrm>
            <a:off x="1094101" y="3885595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FAA03B5-0A03-2293-83EC-8A56ADD7677E}"/>
              </a:ext>
            </a:extLst>
          </p:cNvPr>
          <p:cNvSpPr/>
          <p:nvPr/>
        </p:nvSpPr>
        <p:spPr>
          <a:xfrm>
            <a:off x="1094101" y="465083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FBAF82A-87CA-81B8-9409-F28C4B455CA1}"/>
              </a:ext>
            </a:extLst>
          </p:cNvPr>
          <p:cNvSpPr/>
          <p:nvPr/>
        </p:nvSpPr>
        <p:spPr>
          <a:xfrm>
            <a:off x="1094101" y="524087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543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A0A16F-5C8D-EE35-838D-C73061D53C08}"/>
              </a:ext>
            </a:extLst>
          </p:cNvPr>
          <p:cNvSpPr/>
          <p:nvPr/>
        </p:nvSpPr>
        <p:spPr>
          <a:xfrm>
            <a:off x="283672" y="1330989"/>
            <a:ext cx="11624655" cy="2577600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739F47-D40A-13A9-0695-E09B2907F2E9}"/>
              </a:ext>
            </a:extLst>
          </p:cNvPr>
          <p:cNvSpPr/>
          <p:nvPr/>
        </p:nvSpPr>
        <p:spPr>
          <a:xfrm>
            <a:off x="283671" y="3897847"/>
            <a:ext cx="11624655" cy="257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5BCD57-B5A9-F927-EEE0-6ECEF79C5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36" y="1702297"/>
            <a:ext cx="11624655" cy="1880715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2060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655BE-43EC-5767-2DCC-1AA6B654EEC5}"/>
              </a:ext>
            </a:extLst>
          </p:cNvPr>
          <p:cNvSpPr/>
          <p:nvPr/>
        </p:nvSpPr>
        <p:spPr>
          <a:xfrm>
            <a:off x="283671" y="1688367"/>
            <a:ext cx="2276649" cy="26094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E2B3E3-77A0-8D87-FCB2-8CBFD96813D2}"/>
              </a:ext>
            </a:extLst>
          </p:cNvPr>
          <p:cNvSpPr/>
          <p:nvPr/>
        </p:nvSpPr>
        <p:spPr>
          <a:xfrm>
            <a:off x="392108" y="2080932"/>
            <a:ext cx="11516217" cy="57434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2CA018-B9B6-0435-95CF-F9C5394116E3}"/>
              </a:ext>
            </a:extLst>
          </p:cNvPr>
          <p:cNvSpPr/>
          <p:nvPr/>
        </p:nvSpPr>
        <p:spPr>
          <a:xfrm>
            <a:off x="4480552" y="2651424"/>
            <a:ext cx="2790685" cy="44829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1977E3-C389-C673-3F90-A2511CE21FDD}"/>
              </a:ext>
            </a:extLst>
          </p:cNvPr>
          <p:cNvSpPr/>
          <p:nvPr/>
        </p:nvSpPr>
        <p:spPr>
          <a:xfrm>
            <a:off x="24640" y="1385730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754DE73-93A8-0128-A057-CAE5F2BBF065}"/>
              </a:ext>
            </a:extLst>
          </p:cNvPr>
          <p:cNvSpPr/>
          <p:nvPr/>
        </p:nvSpPr>
        <p:spPr>
          <a:xfrm>
            <a:off x="24640" y="2084397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D20D806-FD95-91EC-2D14-0FF29B3884F1}"/>
              </a:ext>
            </a:extLst>
          </p:cNvPr>
          <p:cNvSpPr/>
          <p:nvPr/>
        </p:nvSpPr>
        <p:spPr>
          <a:xfrm>
            <a:off x="4013613" y="2688937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85C4957-48FD-6E99-1145-536ECFC71ED8}"/>
              </a:ext>
            </a:extLst>
          </p:cNvPr>
          <p:cNvSpPr/>
          <p:nvPr/>
        </p:nvSpPr>
        <p:spPr>
          <a:xfrm>
            <a:off x="392108" y="403762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0E6447-70E9-FA8B-AFFC-92C3DC3BD478}"/>
              </a:ext>
            </a:extLst>
          </p:cNvPr>
          <p:cNvSpPr txBox="1"/>
          <p:nvPr/>
        </p:nvSpPr>
        <p:spPr>
          <a:xfrm>
            <a:off x="759576" y="4037629"/>
            <a:ext cx="609746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회사명</a:t>
            </a:r>
            <a:endParaRPr lang="en-US" altLang="ko-KR" sz="18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회원가입 회사명 입력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2~10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자의 한글만 입력 가능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A839B83-C9A1-DCA0-91E6-F07E1040E3A7}"/>
              </a:ext>
            </a:extLst>
          </p:cNvPr>
          <p:cNvSpPr/>
          <p:nvPr/>
        </p:nvSpPr>
        <p:spPr>
          <a:xfrm>
            <a:off x="386805" y="5120898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47D102-8F45-0B8B-D02B-DC2295A1605E}"/>
              </a:ext>
            </a:extLst>
          </p:cNvPr>
          <p:cNvSpPr txBox="1"/>
          <p:nvPr/>
        </p:nvSpPr>
        <p:spPr>
          <a:xfrm>
            <a:off x="754273" y="5120898"/>
            <a:ext cx="60974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직원정보</a:t>
            </a:r>
            <a:endParaRPr lang="en-US" altLang="ko-KR" sz="18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이름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아이디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비밀번호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이메일 전화번호 입력 및</a:t>
            </a:r>
            <a:b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직급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부서 선택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직급은 최대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12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개까지 입력 가능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1B985B4-506D-4B10-A650-0C9757B6F12F}"/>
              </a:ext>
            </a:extLst>
          </p:cNvPr>
          <p:cNvSpPr/>
          <p:nvPr/>
        </p:nvSpPr>
        <p:spPr>
          <a:xfrm>
            <a:off x="6846434" y="4031973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F7CEB3-265B-CE6D-B111-7B1B17EADC8A}"/>
              </a:ext>
            </a:extLst>
          </p:cNvPr>
          <p:cNvSpPr txBox="1"/>
          <p:nvPr/>
        </p:nvSpPr>
        <p:spPr>
          <a:xfrm>
            <a:off x="7213902" y="4040209"/>
            <a:ext cx="60974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인원추가</a:t>
            </a:r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결재라인등록</a:t>
            </a:r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화면 닫기</a:t>
            </a:r>
            <a:endParaRPr lang="en-US" altLang="ko-KR" sz="18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각 버튼의 기능 구현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972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04377AD-0164-E0C9-5B30-044C3EF0C7BC}"/>
              </a:ext>
            </a:extLst>
          </p:cNvPr>
          <p:cNvGrpSpPr/>
          <p:nvPr/>
        </p:nvGrpSpPr>
        <p:grpSpPr>
          <a:xfrm>
            <a:off x="317726" y="1314971"/>
            <a:ext cx="11624655" cy="5160476"/>
            <a:chOff x="289711" y="1314971"/>
            <a:chExt cx="11624655" cy="51604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2F8345-5C12-1623-3599-F24414E5CF75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75BAF0-7E31-3D29-D13E-C3B9896D102C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0039A6-B356-B98F-E9F0-6B47F7CAB693}"/>
              </a:ext>
            </a:extLst>
          </p:cNvPr>
          <p:cNvSpPr/>
          <p:nvPr/>
        </p:nvSpPr>
        <p:spPr>
          <a:xfrm>
            <a:off x="6526015" y="1790226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BEE4B-DED3-345F-D955-52EF6979A752}"/>
              </a:ext>
            </a:extLst>
          </p:cNvPr>
          <p:cNvSpPr txBox="1"/>
          <p:nvPr/>
        </p:nvSpPr>
        <p:spPr>
          <a:xfrm>
            <a:off x="6893483" y="179022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매니저 계정으로 회사 관리 페이지 접근 가능</a:t>
            </a:r>
            <a:endParaRPr lang="en-US" altLang="ko-KR" b="1" dirty="0"/>
          </a:p>
          <a:p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DF22BE-5692-5E27-0370-643348FA8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9" t="6816" r="60716" b="12121"/>
          <a:stretch/>
        </p:blipFill>
        <p:spPr>
          <a:xfrm>
            <a:off x="329803" y="1790226"/>
            <a:ext cx="5794212" cy="44979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0D9AD6-1380-6678-1464-BA837C9526E8}"/>
              </a:ext>
            </a:extLst>
          </p:cNvPr>
          <p:cNvSpPr/>
          <p:nvPr/>
        </p:nvSpPr>
        <p:spPr>
          <a:xfrm>
            <a:off x="4242954" y="1801764"/>
            <a:ext cx="625581" cy="23192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B655C5-1809-2CC1-D572-FE0ADAA9CFCE}"/>
              </a:ext>
            </a:extLst>
          </p:cNvPr>
          <p:cNvSpPr/>
          <p:nvPr/>
        </p:nvSpPr>
        <p:spPr>
          <a:xfrm>
            <a:off x="4187090" y="1420493"/>
            <a:ext cx="368867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45BD6DA9-B2C3-A665-DAB3-5AF84D2F0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85891"/>
              </p:ext>
            </p:extLst>
          </p:nvPr>
        </p:nvGraphicFramePr>
        <p:xfrm>
          <a:off x="2168776" y="3862654"/>
          <a:ext cx="409428" cy="81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78240" imgH="122040" progId="PBrush">
                  <p:embed/>
                </p:oleObj>
              </mc:Choice>
              <mc:Fallback>
                <p:oleObj name="Bitmap Image" r:id="rId4" imgW="678240" imgH="122040" progId="PBrush">
                  <p:embed/>
                  <p:pic>
                    <p:nvPicPr>
                      <p:cNvPr id="30" name="개체 29">
                        <a:extLst>
                          <a:ext uri="{FF2B5EF4-FFF2-40B4-BE49-F238E27FC236}">
                            <a16:creationId xmlns:a16="http://schemas.microsoft.com/office/drawing/2014/main" id="{113BC216-F9BF-D697-76F3-CEF83B47EF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8776" y="3862654"/>
                        <a:ext cx="409428" cy="81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9F070A-9785-C6CF-C6F7-F1A563B47CB6}"/>
              </a:ext>
            </a:extLst>
          </p:cNvPr>
          <p:cNvSpPr/>
          <p:nvPr/>
        </p:nvSpPr>
        <p:spPr>
          <a:xfrm>
            <a:off x="707272" y="2128414"/>
            <a:ext cx="2376099" cy="183449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B01D0B-DD27-E0EA-203A-E248595E4844}"/>
              </a:ext>
            </a:extLst>
          </p:cNvPr>
          <p:cNvSpPr/>
          <p:nvPr/>
        </p:nvSpPr>
        <p:spPr>
          <a:xfrm>
            <a:off x="3268174" y="2128468"/>
            <a:ext cx="2376099" cy="185831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0EE9B4-12C0-68F1-CE05-B3E8692DCFCF}"/>
              </a:ext>
            </a:extLst>
          </p:cNvPr>
          <p:cNvSpPr/>
          <p:nvPr/>
        </p:nvSpPr>
        <p:spPr>
          <a:xfrm>
            <a:off x="707272" y="4214370"/>
            <a:ext cx="2376099" cy="183449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2D00E8-6AD2-72D1-ED3D-C6F2613F8D8E}"/>
              </a:ext>
            </a:extLst>
          </p:cNvPr>
          <p:cNvSpPr/>
          <p:nvPr/>
        </p:nvSpPr>
        <p:spPr>
          <a:xfrm>
            <a:off x="3268173" y="4202205"/>
            <a:ext cx="2376099" cy="183449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4748729-9797-C333-C2D9-EB363AB9C41E}"/>
              </a:ext>
            </a:extLst>
          </p:cNvPr>
          <p:cNvSpPr/>
          <p:nvPr/>
        </p:nvSpPr>
        <p:spPr>
          <a:xfrm>
            <a:off x="323764" y="2284433"/>
            <a:ext cx="368867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AC3790-8E65-8AD2-3F8B-896F0343C122}"/>
              </a:ext>
            </a:extLst>
          </p:cNvPr>
          <p:cNvSpPr/>
          <p:nvPr/>
        </p:nvSpPr>
        <p:spPr>
          <a:xfrm>
            <a:off x="3274131" y="2284433"/>
            <a:ext cx="368867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C0FF7B9-2CBB-76A0-DD6F-6693E18F0AED}"/>
              </a:ext>
            </a:extLst>
          </p:cNvPr>
          <p:cNvSpPr/>
          <p:nvPr/>
        </p:nvSpPr>
        <p:spPr>
          <a:xfrm>
            <a:off x="328576" y="4403478"/>
            <a:ext cx="368867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177842E-44C9-84CB-63FA-4DEAD8F6F1E3}"/>
              </a:ext>
            </a:extLst>
          </p:cNvPr>
          <p:cNvSpPr/>
          <p:nvPr/>
        </p:nvSpPr>
        <p:spPr>
          <a:xfrm>
            <a:off x="3274131" y="4403478"/>
            <a:ext cx="368867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id="{667E392C-ADCF-4B68-9B64-365ACF0E98FE}"/>
              </a:ext>
            </a:extLst>
          </p:cNvPr>
          <p:cNvSpPr txBox="1"/>
          <p:nvPr/>
        </p:nvSpPr>
        <p:spPr>
          <a:xfrm>
            <a:off x="6897904" y="2634813"/>
            <a:ext cx="4970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직원 월별 보고서 작성 횟수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매니저는 전체적인 월간 보고서 작성 횟수를 볼 수 있음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A7B28AB-52AE-9194-340F-9F912C4F2F4F}"/>
              </a:ext>
            </a:extLst>
          </p:cNvPr>
          <p:cNvSpPr/>
          <p:nvPr/>
        </p:nvSpPr>
        <p:spPr>
          <a:xfrm>
            <a:off x="6526015" y="2653765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E241E52-69AF-94C5-997F-69EADAA0FA03}"/>
              </a:ext>
            </a:extLst>
          </p:cNvPr>
          <p:cNvSpPr txBox="1"/>
          <p:nvPr/>
        </p:nvSpPr>
        <p:spPr>
          <a:xfrm>
            <a:off x="6893482" y="3466764"/>
            <a:ext cx="51461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직원 보고서별 결재상태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매니저는 전체적으로 등록된 보고서의 결재상태 통계를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볼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B852333-7F5F-B41E-D2F7-C5F27B03FA15}"/>
              </a:ext>
            </a:extLst>
          </p:cNvPr>
          <p:cNvSpPr/>
          <p:nvPr/>
        </p:nvSpPr>
        <p:spPr>
          <a:xfrm>
            <a:off x="6526015" y="3481155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4" name="TextBox 39">
            <a:extLst>
              <a:ext uri="{FF2B5EF4-FFF2-40B4-BE49-F238E27FC236}">
                <a16:creationId xmlns:a16="http://schemas.microsoft.com/office/drawing/2014/main" id="{79670C04-FBA7-EC8F-3AA5-4F0D92250EBB}"/>
              </a:ext>
            </a:extLst>
          </p:cNvPr>
          <p:cNvSpPr txBox="1"/>
          <p:nvPr/>
        </p:nvSpPr>
        <p:spPr>
          <a:xfrm>
            <a:off x="6897905" y="4425117"/>
            <a:ext cx="4970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직원 보고서 항목별 통계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매니저는 전체적으로 등록된 보고서의 업무별 통계를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볼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F81BF56-448D-0ED9-D7A7-82D3D85E4CDA}"/>
              </a:ext>
            </a:extLst>
          </p:cNvPr>
          <p:cNvSpPr/>
          <p:nvPr/>
        </p:nvSpPr>
        <p:spPr>
          <a:xfrm>
            <a:off x="6526015" y="444406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6" name="TextBox 39">
            <a:extLst>
              <a:ext uri="{FF2B5EF4-FFF2-40B4-BE49-F238E27FC236}">
                <a16:creationId xmlns:a16="http://schemas.microsoft.com/office/drawing/2014/main" id="{71DE1383-3A00-41BB-F43D-0F9DBFBF5EED}"/>
              </a:ext>
            </a:extLst>
          </p:cNvPr>
          <p:cNvSpPr txBox="1"/>
          <p:nvPr/>
        </p:nvSpPr>
        <p:spPr>
          <a:xfrm>
            <a:off x="6897904" y="5252507"/>
            <a:ext cx="4970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보고서 결재 요청 목록 없음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매니저는 결재요청을 할 수 없음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445708F-6252-4B06-BB5B-290B37549D52}"/>
              </a:ext>
            </a:extLst>
          </p:cNvPr>
          <p:cNvSpPr/>
          <p:nvPr/>
        </p:nvSpPr>
        <p:spPr>
          <a:xfrm>
            <a:off x="6526015" y="527145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40" name="개체 39">
            <a:extLst>
              <a:ext uri="{FF2B5EF4-FFF2-40B4-BE49-F238E27FC236}">
                <a16:creationId xmlns:a16="http://schemas.microsoft.com/office/drawing/2014/main" id="{25171D65-5893-A162-3CB8-E04D367D7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994241"/>
              </p:ext>
            </p:extLst>
          </p:nvPr>
        </p:nvGraphicFramePr>
        <p:xfrm>
          <a:off x="4906605" y="1822084"/>
          <a:ext cx="559271" cy="22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762120" imgH="304920" progId="PBrush">
                  <p:embed/>
                </p:oleObj>
              </mc:Choice>
              <mc:Fallback>
                <p:oleObj name="Bitmap Image" r:id="rId6" imgW="762120" imgH="304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06605" y="1822084"/>
                        <a:ext cx="559271" cy="22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225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04377AD-0164-E0C9-5B30-044C3EF0C7BC}"/>
              </a:ext>
            </a:extLst>
          </p:cNvPr>
          <p:cNvGrpSpPr/>
          <p:nvPr/>
        </p:nvGrpSpPr>
        <p:grpSpPr>
          <a:xfrm>
            <a:off x="308916" y="1314971"/>
            <a:ext cx="11624655" cy="5160476"/>
            <a:chOff x="289711" y="1314971"/>
            <a:chExt cx="11624655" cy="51604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2F8345-5C12-1623-3599-F24414E5CF75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75BAF0-7E31-3D29-D13E-C3B9896D102C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3AB531-D162-09D5-C5C8-D86690AC86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" r="7158" b="477"/>
          <a:stretch/>
        </p:blipFill>
        <p:spPr>
          <a:xfrm>
            <a:off x="308916" y="1623862"/>
            <a:ext cx="5817564" cy="46215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682803-4DE8-EA19-6129-EF4222B72D27}"/>
              </a:ext>
            </a:extLst>
          </p:cNvPr>
          <p:cNvSpPr/>
          <p:nvPr/>
        </p:nvSpPr>
        <p:spPr>
          <a:xfrm>
            <a:off x="3397065" y="4132117"/>
            <a:ext cx="2532810" cy="19710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FE542989-32D2-532D-2853-C71C24AF43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919525"/>
              </p:ext>
            </p:extLst>
          </p:nvPr>
        </p:nvGraphicFramePr>
        <p:xfrm>
          <a:off x="2196180" y="3934630"/>
          <a:ext cx="409428" cy="81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78240" imgH="122040" progId="PBrush">
                  <p:embed/>
                </p:oleObj>
              </mc:Choice>
              <mc:Fallback>
                <p:oleObj name="Bitmap Image" r:id="rId4" imgW="678240" imgH="12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6180" y="3934630"/>
                        <a:ext cx="409428" cy="81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7299FBB-F07F-D856-592B-31E35D6C2142}"/>
              </a:ext>
            </a:extLst>
          </p:cNvPr>
          <p:cNvSpPr/>
          <p:nvPr/>
        </p:nvSpPr>
        <p:spPr>
          <a:xfrm>
            <a:off x="6373614" y="4752082"/>
            <a:ext cx="393621" cy="37330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E3622-7A99-E5E3-4E99-1A8F373C51A3}"/>
              </a:ext>
            </a:extLst>
          </p:cNvPr>
          <p:cNvSpPr txBox="1"/>
          <p:nvPr/>
        </p:nvSpPr>
        <p:spPr>
          <a:xfrm>
            <a:off x="6869908" y="4734039"/>
            <a:ext cx="493717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 요청 목록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로그인한 사원이 결재할 차례인 보고서가 있으면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목록에 출력하고 없으면 결재 요청 목록이 없음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클릭 시 해당 보고서 결재 페이지로 이동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C51D14-E34E-FC9F-A55A-BC2090E1D0AE}"/>
              </a:ext>
            </a:extLst>
          </p:cNvPr>
          <p:cNvSpPr/>
          <p:nvPr/>
        </p:nvSpPr>
        <p:spPr>
          <a:xfrm>
            <a:off x="3444132" y="4318085"/>
            <a:ext cx="332141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BB18D4-9B01-940F-C931-E02E66BCEC75}"/>
              </a:ext>
            </a:extLst>
          </p:cNvPr>
          <p:cNvSpPr/>
          <p:nvPr/>
        </p:nvSpPr>
        <p:spPr>
          <a:xfrm>
            <a:off x="672326" y="1960620"/>
            <a:ext cx="2532810" cy="191982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B58E24-AD95-89C7-B9C9-874B4D47FFA1}"/>
              </a:ext>
            </a:extLst>
          </p:cNvPr>
          <p:cNvSpPr/>
          <p:nvPr/>
        </p:nvSpPr>
        <p:spPr>
          <a:xfrm>
            <a:off x="3397065" y="1961465"/>
            <a:ext cx="2532810" cy="191982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7EA139-15BD-7E4D-D139-EA6B5ECC1FC1}"/>
              </a:ext>
            </a:extLst>
          </p:cNvPr>
          <p:cNvSpPr/>
          <p:nvPr/>
        </p:nvSpPr>
        <p:spPr>
          <a:xfrm>
            <a:off x="672326" y="4140209"/>
            <a:ext cx="2532810" cy="191982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38A0B0-A1A1-10AA-9176-80041CD630CD}"/>
              </a:ext>
            </a:extLst>
          </p:cNvPr>
          <p:cNvSpPr/>
          <p:nvPr/>
        </p:nvSpPr>
        <p:spPr>
          <a:xfrm>
            <a:off x="323076" y="2135810"/>
            <a:ext cx="339306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49987E1-174A-350C-1047-95EC6B1A7161}"/>
              </a:ext>
            </a:extLst>
          </p:cNvPr>
          <p:cNvSpPr/>
          <p:nvPr/>
        </p:nvSpPr>
        <p:spPr>
          <a:xfrm>
            <a:off x="3440568" y="2135810"/>
            <a:ext cx="339306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1DE3F09-F379-B458-04C9-5E43E716F323}"/>
              </a:ext>
            </a:extLst>
          </p:cNvPr>
          <p:cNvSpPr/>
          <p:nvPr/>
        </p:nvSpPr>
        <p:spPr>
          <a:xfrm>
            <a:off x="316577" y="4315399"/>
            <a:ext cx="339306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D2C2D5-BA26-5899-525F-884DBF3E41A2}"/>
              </a:ext>
            </a:extLst>
          </p:cNvPr>
          <p:cNvSpPr/>
          <p:nvPr/>
        </p:nvSpPr>
        <p:spPr>
          <a:xfrm>
            <a:off x="6373615" y="1777763"/>
            <a:ext cx="393621" cy="373299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B53BB4D-0730-5F94-39D9-FD48FC2976F2}"/>
              </a:ext>
            </a:extLst>
          </p:cNvPr>
          <p:cNvSpPr/>
          <p:nvPr/>
        </p:nvSpPr>
        <p:spPr>
          <a:xfrm>
            <a:off x="6373615" y="2793636"/>
            <a:ext cx="393621" cy="373299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12601AD-C8CF-001B-31E1-D7564A2E2466}"/>
              </a:ext>
            </a:extLst>
          </p:cNvPr>
          <p:cNvSpPr/>
          <p:nvPr/>
        </p:nvSpPr>
        <p:spPr>
          <a:xfrm>
            <a:off x="6373615" y="3715917"/>
            <a:ext cx="393620" cy="373299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D16CFD19-C276-0269-3084-77A2A59289C3}"/>
              </a:ext>
            </a:extLst>
          </p:cNvPr>
          <p:cNvSpPr txBox="1"/>
          <p:nvPr/>
        </p:nvSpPr>
        <p:spPr>
          <a:xfrm>
            <a:off x="6897904" y="1777763"/>
            <a:ext cx="4970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월별 보고서 작성 횟수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접속자의 월간 보고서 작성 횟수를 볼 수 있음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188B23FD-A2EC-9732-5030-B73DFA040027}"/>
              </a:ext>
            </a:extLst>
          </p:cNvPr>
          <p:cNvSpPr txBox="1"/>
          <p:nvPr/>
        </p:nvSpPr>
        <p:spPr>
          <a:xfrm>
            <a:off x="6870560" y="2766825"/>
            <a:ext cx="514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보고서별 결재상태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접속자의 등록된 보고서의 결재상태 통계를 볼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9">
            <a:extLst>
              <a:ext uri="{FF2B5EF4-FFF2-40B4-BE49-F238E27FC236}">
                <a16:creationId xmlns:a16="http://schemas.microsoft.com/office/drawing/2014/main" id="{D83ED4F1-EC99-CEFC-AB35-EDE7D54879E7}"/>
              </a:ext>
            </a:extLst>
          </p:cNvPr>
          <p:cNvSpPr txBox="1"/>
          <p:nvPr/>
        </p:nvSpPr>
        <p:spPr>
          <a:xfrm>
            <a:off x="6897905" y="3679870"/>
            <a:ext cx="4970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보고서 항목별 통계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접속자의 등록된 보고서의 업무별 통계를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볼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442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75BAF0-7E31-3D29-D13E-C3B9896D102C}"/>
              </a:ext>
            </a:extLst>
          </p:cNvPr>
          <p:cNvSpPr/>
          <p:nvPr/>
        </p:nvSpPr>
        <p:spPr>
          <a:xfrm>
            <a:off x="6102039" y="1314971"/>
            <a:ext cx="5806289" cy="5160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F2462AAD-5DCE-B785-18F8-856458BD3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39" y="1800767"/>
            <a:ext cx="5803200" cy="42765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B6658C6-2282-958B-8867-7DB4FCF9E9DB}"/>
              </a:ext>
            </a:extLst>
          </p:cNvPr>
          <p:cNvSpPr/>
          <p:nvPr/>
        </p:nvSpPr>
        <p:spPr>
          <a:xfrm>
            <a:off x="303000" y="1314971"/>
            <a:ext cx="5806289" cy="5160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0039A6-B356-B98F-E9F0-6B47F7CAB693}"/>
              </a:ext>
            </a:extLst>
          </p:cNvPr>
          <p:cNvSpPr/>
          <p:nvPr/>
        </p:nvSpPr>
        <p:spPr>
          <a:xfrm>
            <a:off x="5657507" y="259977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BA5192-52A4-E741-7D9E-838D7C269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5" y="1800767"/>
            <a:ext cx="5803200" cy="4188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F18F5-DD43-8BF0-95F2-8913FD35EEC4}"/>
              </a:ext>
            </a:extLst>
          </p:cNvPr>
          <p:cNvSpPr txBox="1"/>
          <p:nvPr/>
        </p:nvSpPr>
        <p:spPr>
          <a:xfrm>
            <a:off x="373585" y="2765487"/>
            <a:ext cx="2735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매니저 계정 공지사항 등록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79BE0-CCE9-C248-573F-7E0BE885F390}"/>
              </a:ext>
            </a:extLst>
          </p:cNvPr>
          <p:cNvSpPr txBox="1"/>
          <p:nvPr/>
        </p:nvSpPr>
        <p:spPr>
          <a:xfrm>
            <a:off x="6119366" y="279189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사원 계정에는 버튼이 없음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FC2FF3-4A2D-2AA1-1A73-581212F7EE85}"/>
              </a:ext>
            </a:extLst>
          </p:cNvPr>
          <p:cNvSpPr/>
          <p:nvPr/>
        </p:nvSpPr>
        <p:spPr>
          <a:xfrm>
            <a:off x="1454239" y="3089213"/>
            <a:ext cx="601233" cy="27350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F68E85-514B-C165-66FF-6DAF362CD5E7}"/>
              </a:ext>
            </a:extLst>
          </p:cNvPr>
          <p:cNvSpPr/>
          <p:nvPr/>
        </p:nvSpPr>
        <p:spPr>
          <a:xfrm>
            <a:off x="7288502" y="3128301"/>
            <a:ext cx="601233" cy="2230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586E95EF-1948-050E-F7C2-86F19121E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930801"/>
              </p:ext>
            </p:extLst>
          </p:nvPr>
        </p:nvGraphicFramePr>
        <p:xfrm>
          <a:off x="5304223" y="1851187"/>
          <a:ext cx="598738" cy="239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762120" imgH="304920" progId="PBrush">
                  <p:embed/>
                </p:oleObj>
              </mc:Choice>
              <mc:Fallback>
                <p:oleObj name="Bitmap Image" r:id="rId5" imgW="762120" imgH="304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04223" y="1851187"/>
                        <a:ext cx="598738" cy="239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6308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04377AD-0164-E0C9-5B30-044C3EF0C7BC}"/>
              </a:ext>
            </a:extLst>
          </p:cNvPr>
          <p:cNvGrpSpPr/>
          <p:nvPr/>
        </p:nvGrpSpPr>
        <p:grpSpPr>
          <a:xfrm>
            <a:off x="283673" y="1314971"/>
            <a:ext cx="11624655" cy="5160476"/>
            <a:chOff x="289711" y="1314971"/>
            <a:chExt cx="11624655" cy="51604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2F8345-5C12-1623-3599-F24414E5CF75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75BAF0-7E31-3D29-D13E-C3B9896D102C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0039A6-B356-B98F-E9F0-6B47F7CAB693}"/>
              </a:ext>
            </a:extLst>
          </p:cNvPr>
          <p:cNvSpPr/>
          <p:nvPr/>
        </p:nvSpPr>
        <p:spPr>
          <a:xfrm>
            <a:off x="6415068" y="2155920"/>
            <a:ext cx="326733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8E21F-D97B-06DA-0FC3-2DAB10AF01A5}"/>
              </a:ext>
            </a:extLst>
          </p:cNvPr>
          <p:cNvSpPr txBox="1"/>
          <p:nvPr/>
        </p:nvSpPr>
        <p:spPr>
          <a:xfrm>
            <a:off x="6782536" y="2155920"/>
            <a:ext cx="5421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매니저 계정의 공지사항 작성</a:t>
            </a:r>
            <a:endParaRPr lang="en-US" altLang="ko-KR" sz="1800" b="1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제목과 내용 모두 입력해야 등록 가능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4662C3-9F6E-57EA-F797-0B45FCB14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7" y="2141835"/>
            <a:ext cx="5803200" cy="350674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C8BA731-6B63-8CA9-0541-2AE0E5B55F05}"/>
              </a:ext>
            </a:extLst>
          </p:cNvPr>
          <p:cNvSpPr/>
          <p:nvPr/>
        </p:nvSpPr>
        <p:spPr>
          <a:xfrm>
            <a:off x="2766878" y="4560975"/>
            <a:ext cx="284151" cy="273501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BC1536-1EF4-6C4A-B179-4F568EB86742}"/>
              </a:ext>
            </a:extLst>
          </p:cNvPr>
          <p:cNvSpPr/>
          <p:nvPr/>
        </p:nvSpPr>
        <p:spPr>
          <a:xfrm>
            <a:off x="2786358" y="4848351"/>
            <a:ext cx="764562" cy="27350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B94094-82CE-1C6E-1997-E7FC02386CC6}"/>
              </a:ext>
            </a:extLst>
          </p:cNvPr>
          <p:cNvSpPr/>
          <p:nvPr/>
        </p:nvSpPr>
        <p:spPr>
          <a:xfrm>
            <a:off x="6415068" y="3313906"/>
            <a:ext cx="326733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A641A-38B0-3629-0D88-4917F16B315F}"/>
              </a:ext>
            </a:extLst>
          </p:cNvPr>
          <p:cNvSpPr txBox="1"/>
          <p:nvPr/>
        </p:nvSpPr>
        <p:spPr>
          <a:xfrm>
            <a:off x="6782536" y="3332858"/>
            <a:ext cx="5421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매니저 계정의 공지사항 수정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삭제</a:t>
            </a:r>
            <a:endParaRPr lang="en-US" altLang="ko-KR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 수정 또는 삭제할 수 있는 화면으로 이동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4456C5-8AF0-C73A-5269-D3FAE170B39C}"/>
              </a:ext>
            </a:extLst>
          </p:cNvPr>
          <p:cNvSpPr/>
          <p:nvPr/>
        </p:nvSpPr>
        <p:spPr>
          <a:xfrm>
            <a:off x="6415068" y="4572576"/>
            <a:ext cx="326733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50C80-70E5-EAB2-4CBA-3469E16FE0F1}"/>
              </a:ext>
            </a:extLst>
          </p:cNvPr>
          <p:cNvSpPr txBox="1"/>
          <p:nvPr/>
        </p:nvSpPr>
        <p:spPr>
          <a:xfrm>
            <a:off x="6782536" y="4591528"/>
            <a:ext cx="5421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목록</a:t>
            </a:r>
            <a:endParaRPr lang="en-US" altLang="ko-KR" sz="1800" b="1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 검색 화면으로 이동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39AD335-8F9B-A520-5BA6-2A8C5AC268F9}"/>
              </a:ext>
            </a:extLst>
          </p:cNvPr>
          <p:cNvSpPr/>
          <p:nvPr/>
        </p:nvSpPr>
        <p:spPr>
          <a:xfrm>
            <a:off x="3550920" y="4560975"/>
            <a:ext cx="284151" cy="273501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2808FA-F909-9F04-37FB-4E9A2AAB669C}"/>
              </a:ext>
            </a:extLst>
          </p:cNvPr>
          <p:cNvSpPr/>
          <p:nvPr/>
        </p:nvSpPr>
        <p:spPr>
          <a:xfrm>
            <a:off x="3550920" y="4848351"/>
            <a:ext cx="401320" cy="27350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6601072-03E2-F031-10EE-53265F0094FD}"/>
              </a:ext>
            </a:extLst>
          </p:cNvPr>
          <p:cNvSpPr/>
          <p:nvPr/>
        </p:nvSpPr>
        <p:spPr>
          <a:xfrm>
            <a:off x="5018001" y="177464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36D69CC7-45E8-F0C1-EB51-5CE9E6AD4F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747596"/>
              </p:ext>
            </p:extLst>
          </p:nvPr>
        </p:nvGraphicFramePr>
        <p:xfrm>
          <a:off x="5076687" y="2171160"/>
          <a:ext cx="564504" cy="225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62120" imgH="304920" progId="PBrush">
                  <p:embed/>
                </p:oleObj>
              </mc:Choice>
              <mc:Fallback>
                <p:oleObj name="Bitmap Image" r:id="rId4" imgW="762120" imgH="304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6687" y="2171160"/>
                        <a:ext cx="564504" cy="225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212653-33F3-9BF5-AE67-DBC1023DA902}"/>
              </a:ext>
            </a:extLst>
          </p:cNvPr>
          <p:cNvSpPr/>
          <p:nvPr/>
        </p:nvSpPr>
        <p:spPr>
          <a:xfrm>
            <a:off x="5084852" y="2155920"/>
            <a:ext cx="536019" cy="2337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98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04377AD-0164-E0C9-5B30-044C3EF0C7BC}"/>
              </a:ext>
            </a:extLst>
          </p:cNvPr>
          <p:cNvGrpSpPr/>
          <p:nvPr/>
        </p:nvGrpSpPr>
        <p:grpSpPr>
          <a:xfrm>
            <a:off x="283673" y="1314971"/>
            <a:ext cx="11624655" cy="5160476"/>
            <a:chOff x="289711" y="1314971"/>
            <a:chExt cx="11624655" cy="516047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2F8345-5C12-1623-3599-F24414E5CF75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75BAF0-7E31-3D29-D13E-C3B9896D102C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A0039A6-B356-B98F-E9F0-6B47F7CAB693}"/>
              </a:ext>
            </a:extLst>
          </p:cNvPr>
          <p:cNvSpPr/>
          <p:nvPr/>
        </p:nvSpPr>
        <p:spPr>
          <a:xfrm>
            <a:off x="6447447" y="2151423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33940C-F23C-B7E3-BA31-28F5C8C7FF50}"/>
              </a:ext>
            </a:extLst>
          </p:cNvPr>
          <p:cNvSpPr/>
          <p:nvPr/>
        </p:nvSpPr>
        <p:spPr>
          <a:xfrm>
            <a:off x="6447447" y="3449996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8E21F-D97B-06DA-0FC3-2DAB10AF01A5}"/>
              </a:ext>
            </a:extLst>
          </p:cNvPr>
          <p:cNvSpPr txBox="1"/>
          <p:nvPr/>
        </p:nvSpPr>
        <p:spPr>
          <a:xfrm>
            <a:off x="6814915" y="2151423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매니저</a:t>
            </a:r>
            <a:r>
              <a:rPr lang="ko-KR" altLang="en-US" sz="18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계정에선 보고서 등록할 수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없음</a:t>
            </a:r>
            <a:endParaRPr lang="en-US" altLang="ko-KR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매니저 계정에선 보고서 등록 버튼이 없음</a:t>
            </a:r>
            <a:endParaRPr lang="en-US" altLang="ko-KR" sz="14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C32E3-F11E-AEF1-DD9F-22462E5001C9}"/>
              </a:ext>
            </a:extLst>
          </p:cNvPr>
          <p:cNvSpPr txBox="1"/>
          <p:nvPr/>
        </p:nvSpPr>
        <p:spPr>
          <a:xfrm>
            <a:off x="6814915" y="3445675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보고서 목록 조회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검색 불가</a:t>
            </a:r>
            <a:endParaRPr lang="en-US" altLang="ko-KR" sz="18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매니저 계정에선 보고서 목록 조회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검색이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불가능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6B3CE6D-C178-A4FF-0408-9388B4260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6"/>
          <a:stretch/>
        </p:blipFill>
        <p:spPr>
          <a:xfrm>
            <a:off x="291619" y="2151423"/>
            <a:ext cx="5803200" cy="297954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141484-5102-2981-D571-FE2C6707BDB1}"/>
              </a:ext>
            </a:extLst>
          </p:cNvPr>
          <p:cNvSpPr/>
          <p:nvPr/>
        </p:nvSpPr>
        <p:spPr>
          <a:xfrm>
            <a:off x="875735" y="3942222"/>
            <a:ext cx="630874" cy="22286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7F366-D49D-D63E-DD11-CD20F3B024D7}"/>
              </a:ext>
            </a:extLst>
          </p:cNvPr>
          <p:cNvSpPr/>
          <p:nvPr/>
        </p:nvSpPr>
        <p:spPr>
          <a:xfrm>
            <a:off x="875734" y="4323493"/>
            <a:ext cx="4634969" cy="30184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2AA0A6-3489-7574-F3AA-A47602D44558}"/>
              </a:ext>
            </a:extLst>
          </p:cNvPr>
          <p:cNvSpPr/>
          <p:nvPr/>
        </p:nvSpPr>
        <p:spPr>
          <a:xfrm>
            <a:off x="477593" y="3886704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00BB874-8189-D6EC-B875-A695C2B0B4C5}"/>
              </a:ext>
            </a:extLst>
          </p:cNvPr>
          <p:cNvSpPr/>
          <p:nvPr/>
        </p:nvSpPr>
        <p:spPr>
          <a:xfrm>
            <a:off x="477593" y="429285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03C9808C-CAFC-331A-11F6-2C3F5B557E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555631"/>
              </p:ext>
            </p:extLst>
          </p:nvPr>
        </p:nvGraphicFramePr>
        <p:xfrm>
          <a:off x="4775305" y="2181904"/>
          <a:ext cx="558695" cy="22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62120" imgH="304920" progId="PBrush">
                  <p:embed/>
                </p:oleObj>
              </mc:Choice>
              <mc:Fallback>
                <p:oleObj name="Bitmap Image" r:id="rId4" imgW="762120" imgH="304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5305" y="2181904"/>
                        <a:ext cx="558695" cy="22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5664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75BAF0-7E31-3D29-D13E-C3B9896D102C}"/>
              </a:ext>
            </a:extLst>
          </p:cNvPr>
          <p:cNvSpPr/>
          <p:nvPr/>
        </p:nvSpPr>
        <p:spPr>
          <a:xfrm>
            <a:off x="6102039" y="1314971"/>
            <a:ext cx="5806289" cy="5160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FB20C-E945-2BFA-14D8-CF13C09D6224}"/>
              </a:ext>
            </a:extLst>
          </p:cNvPr>
          <p:cNvSpPr txBox="1"/>
          <p:nvPr/>
        </p:nvSpPr>
        <p:spPr>
          <a:xfrm>
            <a:off x="6731402" y="1816972"/>
            <a:ext cx="4931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차장의 일일보고서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80AF187-154C-9388-627A-16C19DF1B282}"/>
              </a:ext>
            </a:extLst>
          </p:cNvPr>
          <p:cNvSpPr/>
          <p:nvPr/>
        </p:nvSpPr>
        <p:spPr>
          <a:xfrm>
            <a:off x="6363934" y="1834601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F76F5-9B4D-9D60-AEFE-CC97B67D7BFA}"/>
              </a:ext>
            </a:extLst>
          </p:cNvPr>
          <p:cNvSpPr/>
          <p:nvPr/>
        </p:nvSpPr>
        <p:spPr>
          <a:xfrm>
            <a:off x="293763" y="1314971"/>
            <a:ext cx="5806289" cy="5160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9E9AC947-9652-A935-6145-CC5A41B3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05" y="2440928"/>
            <a:ext cx="5803200" cy="403563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3B83D2-6130-E790-6914-A9EAB76DF90A}"/>
              </a:ext>
            </a:extLst>
          </p:cNvPr>
          <p:cNvSpPr/>
          <p:nvPr/>
        </p:nvSpPr>
        <p:spPr>
          <a:xfrm>
            <a:off x="580307" y="1816413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61940-6D3D-9540-43E0-008DA1C3AC20}"/>
              </a:ext>
            </a:extLst>
          </p:cNvPr>
          <p:cNvSpPr txBox="1"/>
          <p:nvPr/>
        </p:nvSpPr>
        <p:spPr>
          <a:xfrm>
            <a:off x="947775" y="181641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사원의 일일보고서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21C3E11-1FD6-5B8C-33FE-1EB5AF1E2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429498"/>
            <a:ext cx="5803200" cy="29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87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52CF48-8CE7-F417-BC76-CE46601CD577}"/>
              </a:ext>
            </a:extLst>
          </p:cNvPr>
          <p:cNvGrpSpPr/>
          <p:nvPr/>
        </p:nvGrpSpPr>
        <p:grpSpPr>
          <a:xfrm>
            <a:off x="283672" y="1285236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BE9B4B-0666-75DB-B5CA-67125F045F4A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BBB2AA-40D3-CB3D-5B54-11809F3B96EF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02096F-1427-5181-145B-AD45B6EA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70" y="2433839"/>
            <a:ext cx="5803200" cy="291602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2060"/>
            </a:contourClr>
          </a:sp3d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69C9CF-A0CF-901F-8A66-334725F4AD50}"/>
              </a:ext>
            </a:extLst>
          </p:cNvPr>
          <p:cNvSpPr/>
          <p:nvPr/>
        </p:nvSpPr>
        <p:spPr>
          <a:xfrm>
            <a:off x="6409347" y="170061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DAE98D-6957-EEB5-C88C-12936409B01A}"/>
              </a:ext>
            </a:extLst>
          </p:cNvPr>
          <p:cNvSpPr/>
          <p:nvPr/>
        </p:nvSpPr>
        <p:spPr>
          <a:xfrm>
            <a:off x="313624" y="2582891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10F562-3DB3-3C6F-80E1-653AA3BD0EBD}"/>
              </a:ext>
            </a:extLst>
          </p:cNvPr>
          <p:cNvSpPr txBox="1"/>
          <p:nvPr/>
        </p:nvSpPr>
        <p:spPr>
          <a:xfrm>
            <a:off x="6776815" y="2517190"/>
            <a:ext cx="49310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업무분야</a:t>
            </a:r>
            <a:r>
              <a:rPr lang="en-US" altLang="ko-KR" b="1" dirty="0"/>
              <a:t>, </a:t>
            </a:r>
            <a:r>
              <a:rPr lang="ko-KR" altLang="en-US" b="1" dirty="0"/>
              <a:t>다음 결재자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업무 분야 선택</a:t>
            </a:r>
            <a:r>
              <a:rPr lang="en-US" altLang="ko-KR" sz="1400" dirty="0"/>
              <a:t>, </a:t>
            </a:r>
            <a:r>
              <a:rPr lang="ko-KR" altLang="en-US" sz="1400" dirty="0"/>
              <a:t>다음 결재자 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원하는 결재라인에 따라서 보고서 작성자는 다음 결재자를 고를 수 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42822E7-EA0A-ECF4-DCC4-DB820DB8F506}"/>
              </a:ext>
            </a:extLst>
          </p:cNvPr>
          <p:cNvSpPr/>
          <p:nvPr/>
        </p:nvSpPr>
        <p:spPr>
          <a:xfrm>
            <a:off x="1964973" y="2824673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2847EC-0633-8FFD-5669-69779BC8325B}"/>
              </a:ext>
            </a:extLst>
          </p:cNvPr>
          <p:cNvSpPr txBox="1"/>
          <p:nvPr/>
        </p:nvSpPr>
        <p:spPr>
          <a:xfrm>
            <a:off x="6772403" y="3666910"/>
            <a:ext cx="49310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업무 내용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업무 내용 작성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업무내용은 한글</a:t>
            </a:r>
            <a:r>
              <a:rPr lang="en-US" altLang="ko-KR" sz="1400" dirty="0"/>
              <a:t>, </a:t>
            </a:r>
            <a:r>
              <a:rPr lang="ko-KR" altLang="en-US" sz="1400" dirty="0"/>
              <a:t>영어를 합해서 </a:t>
            </a:r>
            <a:r>
              <a:rPr lang="en-US" altLang="ko-KR" sz="1400" dirty="0"/>
              <a:t>2~300</a:t>
            </a:r>
            <a:r>
              <a:rPr lang="ko-KR" altLang="en-US" sz="1400" dirty="0"/>
              <a:t>자까지 입력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00AA3-31D5-AA6E-54ED-CBF65E93CA4F}"/>
              </a:ext>
            </a:extLst>
          </p:cNvPr>
          <p:cNvSpPr txBox="1"/>
          <p:nvPr/>
        </p:nvSpPr>
        <p:spPr>
          <a:xfrm>
            <a:off x="6776815" y="4850306"/>
            <a:ext cx="49310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년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 순서대로 입력 가능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업무 끝난 시간이 업무 시작 시간보다 빠를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경우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경고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메세지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띄우고 다시 입력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ABA2C7E-9C90-855F-2B0A-7C221F1AB437}"/>
              </a:ext>
            </a:extLst>
          </p:cNvPr>
          <p:cNvSpPr/>
          <p:nvPr/>
        </p:nvSpPr>
        <p:spPr>
          <a:xfrm>
            <a:off x="6409347" y="4839296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7CE7E8-018A-CC0F-7059-58925E487C3B}"/>
              </a:ext>
            </a:extLst>
          </p:cNvPr>
          <p:cNvSpPr/>
          <p:nvPr/>
        </p:nvSpPr>
        <p:spPr>
          <a:xfrm>
            <a:off x="2432380" y="2799131"/>
            <a:ext cx="2095659" cy="207180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BB09B-812B-0DE4-ABF5-4729B3B171C2}"/>
              </a:ext>
            </a:extLst>
          </p:cNvPr>
          <p:cNvSpPr/>
          <p:nvPr/>
        </p:nvSpPr>
        <p:spPr>
          <a:xfrm>
            <a:off x="712177" y="2455292"/>
            <a:ext cx="5011616" cy="15985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C2AB63-626F-14C9-D338-FD3E30D21947}"/>
              </a:ext>
            </a:extLst>
          </p:cNvPr>
          <p:cNvSpPr/>
          <p:nvPr/>
        </p:nvSpPr>
        <p:spPr>
          <a:xfrm>
            <a:off x="715108" y="2607692"/>
            <a:ext cx="5011616" cy="15985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5722D85-C4C3-BF55-FE98-6AE6DF317BC7}"/>
              </a:ext>
            </a:extLst>
          </p:cNvPr>
          <p:cNvSpPr/>
          <p:nvPr/>
        </p:nvSpPr>
        <p:spPr>
          <a:xfrm>
            <a:off x="315090" y="2201525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04EBC4-1930-E284-6814-A17CFD360399}"/>
              </a:ext>
            </a:extLst>
          </p:cNvPr>
          <p:cNvSpPr/>
          <p:nvPr/>
        </p:nvSpPr>
        <p:spPr>
          <a:xfrm>
            <a:off x="301978" y="4790908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CFFB6B-00E7-44DE-662E-5E325C222F16}"/>
              </a:ext>
            </a:extLst>
          </p:cNvPr>
          <p:cNvSpPr/>
          <p:nvPr/>
        </p:nvSpPr>
        <p:spPr>
          <a:xfrm>
            <a:off x="709249" y="4905415"/>
            <a:ext cx="5011616" cy="15985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B7E1035-BACE-E412-5755-CB98485CE1C5}"/>
              </a:ext>
            </a:extLst>
          </p:cNvPr>
          <p:cNvSpPr/>
          <p:nvPr/>
        </p:nvSpPr>
        <p:spPr>
          <a:xfrm>
            <a:off x="6409347" y="253481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42520C9-FA81-C875-DF47-D0B12B83D36C}"/>
              </a:ext>
            </a:extLst>
          </p:cNvPr>
          <p:cNvSpPr/>
          <p:nvPr/>
        </p:nvSpPr>
        <p:spPr>
          <a:xfrm>
            <a:off x="6409347" y="3693890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B38CE-63AE-CD0F-484C-80BC704FB7D3}"/>
              </a:ext>
            </a:extLst>
          </p:cNvPr>
          <p:cNvSpPr txBox="1"/>
          <p:nvPr/>
        </p:nvSpPr>
        <p:spPr>
          <a:xfrm>
            <a:off x="6776815" y="1700612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일일보고서 제목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2~10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자로 입력</a:t>
            </a:r>
          </a:p>
        </p:txBody>
      </p:sp>
    </p:spTree>
    <p:extLst>
      <p:ext uri="{BB962C8B-B14F-4D97-AF65-F5344CB8AC3E}">
        <p14:creationId xmlns:p14="http://schemas.microsoft.com/office/powerpoint/2010/main" val="371146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C819F2-909C-8AC0-2DF0-FAB95F556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BA4366-F998-20EF-56F0-7F5A45240F02}"/>
              </a:ext>
            </a:extLst>
          </p:cNvPr>
          <p:cNvSpPr/>
          <p:nvPr/>
        </p:nvSpPr>
        <p:spPr>
          <a:xfrm>
            <a:off x="587831" y="382553"/>
            <a:ext cx="2882955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01 - 2 </a:t>
            </a:r>
            <a:r>
              <a:rPr lang="ko-KR" altLang="en-US" sz="2200" dirty="0">
                <a:latin typeface="나눔스"/>
                <a:ea typeface="+mj-ea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151806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EC9F8A-BBE5-160A-CCB1-535A870CF5A9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44F374A-004F-8451-CD6B-2BA4C20D846B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B3A8B7-A3DF-0BE8-2DAF-87262B3E1ABA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993AE93-DC22-F195-A20C-B7C326B0DDFC}"/>
              </a:ext>
            </a:extLst>
          </p:cNvPr>
          <p:cNvSpPr/>
          <p:nvPr/>
        </p:nvSpPr>
        <p:spPr>
          <a:xfrm>
            <a:off x="6373613" y="171540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B200FC-1178-07CC-5D23-545B2DE58A12}"/>
              </a:ext>
            </a:extLst>
          </p:cNvPr>
          <p:cNvSpPr txBox="1"/>
          <p:nvPr/>
        </p:nvSpPr>
        <p:spPr>
          <a:xfrm>
            <a:off x="6741081" y="1715402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업무 내용</a:t>
            </a:r>
            <a:endParaRPr lang="en-US" altLang="ko-KR" b="1" dirty="0"/>
          </a:p>
          <a:p>
            <a:r>
              <a:rPr lang="ko-KR" altLang="en-US" sz="1400" dirty="0"/>
              <a:t>- 보고서 등록자 이외에는 수정 불가능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9B81E01-5AA8-143A-E24D-3A8E3CC81B52}"/>
              </a:ext>
            </a:extLst>
          </p:cNvPr>
          <p:cNvSpPr/>
          <p:nvPr/>
        </p:nvSpPr>
        <p:spPr>
          <a:xfrm>
            <a:off x="6373613" y="2626565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5B09D-C4A2-B371-3839-4D013C1FA2E6}"/>
              </a:ext>
            </a:extLst>
          </p:cNvPr>
          <p:cNvSpPr txBox="1"/>
          <p:nvPr/>
        </p:nvSpPr>
        <p:spPr>
          <a:xfrm>
            <a:off x="6741081" y="2626565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 </a:t>
            </a:r>
            <a:r>
              <a:rPr lang="en-US" altLang="ko-KR" b="1" dirty="0"/>
              <a:t>/ </a:t>
            </a:r>
            <a:r>
              <a:rPr lang="ko-KR" altLang="en-US" b="1" dirty="0"/>
              <a:t>반려 </a:t>
            </a:r>
            <a:endParaRPr lang="en-US" altLang="ko-KR" b="1" dirty="0"/>
          </a:p>
          <a:p>
            <a:r>
              <a:rPr lang="ko-KR" altLang="en-US" sz="1400" dirty="0"/>
              <a:t>- 결재</a:t>
            </a:r>
            <a:r>
              <a:rPr lang="en-US" altLang="ko-KR" sz="1400" dirty="0"/>
              <a:t>/</a:t>
            </a:r>
            <a:r>
              <a:rPr lang="ko-KR" altLang="en-US" sz="1400" dirty="0"/>
              <a:t>반려 선택</a:t>
            </a:r>
            <a:r>
              <a:rPr lang="en-US" altLang="ko-KR" sz="1400" dirty="0"/>
              <a:t>. </a:t>
            </a:r>
            <a:r>
              <a:rPr lang="ko-KR" altLang="en-US" sz="1400" dirty="0"/>
              <a:t> 결재라인에 있는 다음 결재자가 자동 등록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43599CA-5625-5ED9-E889-5C957DE83479}"/>
              </a:ext>
            </a:extLst>
          </p:cNvPr>
          <p:cNvSpPr/>
          <p:nvPr/>
        </p:nvSpPr>
        <p:spPr>
          <a:xfrm>
            <a:off x="6368117" y="3505063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5E979-4E7A-54C0-83F5-8CC03183D26F}"/>
              </a:ext>
            </a:extLst>
          </p:cNvPr>
          <p:cNvSpPr txBox="1"/>
          <p:nvPr/>
        </p:nvSpPr>
        <p:spPr>
          <a:xfrm>
            <a:off x="6741081" y="3505063"/>
            <a:ext cx="609742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결재내역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현재 결재 내역 상태를 나타냄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8A6CE81-93C6-5F3C-BB63-13E315550A71}"/>
              </a:ext>
            </a:extLst>
          </p:cNvPr>
          <p:cNvSpPr/>
          <p:nvPr/>
        </p:nvSpPr>
        <p:spPr>
          <a:xfrm>
            <a:off x="6427995" y="5319560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2119E-5F0D-EA9F-F57C-C071B39E3816}"/>
              </a:ext>
            </a:extLst>
          </p:cNvPr>
          <p:cNvSpPr txBox="1"/>
          <p:nvPr/>
        </p:nvSpPr>
        <p:spPr>
          <a:xfrm>
            <a:off x="6795463" y="5319560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목록 버튼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보고서 검색 화면으로 이동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9DA1C6D-8FCB-E913-97BB-688E6C47B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5" t="8666" r="59481" b="10531"/>
          <a:stretch/>
        </p:blipFill>
        <p:spPr>
          <a:xfrm>
            <a:off x="283976" y="1877197"/>
            <a:ext cx="5792425" cy="4226423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4080AEC-79E1-1A4D-9169-D2614FC984FA}"/>
              </a:ext>
            </a:extLst>
          </p:cNvPr>
          <p:cNvSpPr/>
          <p:nvPr/>
        </p:nvSpPr>
        <p:spPr>
          <a:xfrm>
            <a:off x="1016489" y="4440556"/>
            <a:ext cx="4363720" cy="7067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BA779EA-7816-4735-EDB3-F6A22C38065C}"/>
              </a:ext>
            </a:extLst>
          </p:cNvPr>
          <p:cNvSpPr/>
          <p:nvPr/>
        </p:nvSpPr>
        <p:spPr>
          <a:xfrm>
            <a:off x="446652" y="4158049"/>
            <a:ext cx="282359" cy="231194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4311E8-1666-A60E-485F-3A70C8D8FC5E}"/>
              </a:ext>
            </a:extLst>
          </p:cNvPr>
          <p:cNvSpPr/>
          <p:nvPr/>
        </p:nvSpPr>
        <p:spPr>
          <a:xfrm>
            <a:off x="2656542" y="5320892"/>
            <a:ext cx="729777" cy="22826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619934-5196-B628-A1F9-5D43C02F6D61}"/>
              </a:ext>
            </a:extLst>
          </p:cNvPr>
          <p:cNvSpPr/>
          <p:nvPr/>
        </p:nvSpPr>
        <p:spPr>
          <a:xfrm>
            <a:off x="2893983" y="5575729"/>
            <a:ext cx="254851" cy="228263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666125-CE4C-15A4-48C2-BA1C0A8805A7}"/>
              </a:ext>
            </a:extLst>
          </p:cNvPr>
          <p:cNvSpPr/>
          <p:nvPr/>
        </p:nvSpPr>
        <p:spPr>
          <a:xfrm>
            <a:off x="3399879" y="5319560"/>
            <a:ext cx="279681" cy="2234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01E2DE-FF5A-BC95-FC3B-2DC50DAD25A1}"/>
              </a:ext>
            </a:extLst>
          </p:cNvPr>
          <p:cNvSpPr/>
          <p:nvPr/>
        </p:nvSpPr>
        <p:spPr>
          <a:xfrm>
            <a:off x="781278" y="2549299"/>
            <a:ext cx="4806722" cy="164170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D0C1520-5DD0-3490-CE55-1FAAAD56D94C}"/>
              </a:ext>
            </a:extLst>
          </p:cNvPr>
          <p:cNvSpPr/>
          <p:nvPr/>
        </p:nvSpPr>
        <p:spPr>
          <a:xfrm>
            <a:off x="751058" y="2201525"/>
            <a:ext cx="367468" cy="347774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30172C5-AEA3-103F-3220-A5D9B819A30E}"/>
              </a:ext>
            </a:extLst>
          </p:cNvPr>
          <p:cNvSpPr/>
          <p:nvPr/>
        </p:nvSpPr>
        <p:spPr>
          <a:xfrm>
            <a:off x="723248" y="4562739"/>
            <a:ext cx="279681" cy="231194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86F86BA-85F9-D83F-E3E7-E3B9C8426E3E}"/>
              </a:ext>
            </a:extLst>
          </p:cNvPr>
          <p:cNvSpPr/>
          <p:nvPr/>
        </p:nvSpPr>
        <p:spPr>
          <a:xfrm>
            <a:off x="3432507" y="5566851"/>
            <a:ext cx="254851" cy="228263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2F4FF1-1B61-19F3-7530-681085A87151}"/>
              </a:ext>
            </a:extLst>
          </p:cNvPr>
          <p:cNvSpPr/>
          <p:nvPr/>
        </p:nvSpPr>
        <p:spPr>
          <a:xfrm>
            <a:off x="775641" y="4192984"/>
            <a:ext cx="3083127" cy="19625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2B9FD7F-24DE-EAA9-FEAD-EDCC31709AC3}"/>
              </a:ext>
            </a:extLst>
          </p:cNvPr>
          <p:cNvSpPr/>
          <p:nvPr/>
        </p:nvSpPr>
        <p:spPr>
          <a:xfrm>
            <a:off x="6379680" y="4422390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998088-BFC2-F20F-A8C3-27CC2C4AD3CE}"/>
              </a:ext>
            </a:extLst>
          </p:cNvPr>
          <p:cNvSpPr txBox="1"/>
          <p:nvPr/>
        </p:nvSpPr>
        <p:spPr>
          <a:xfrm>
            <a:off x="6747148" y="4422390"/>
            <a:ext cx="60974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 </a:t>
            </a:r>
            <a:r>
              <a:rPr lang="en-US" altLang="ko-KR" b="1" dirty="0"/>
              <a:t>/ </a:t>
            </a:r>
            <a:r>
              <a:rPr lang="ko-KR" altLang="en-US" b="1" dirty="0"/>
              <a:t>반려 등록 버튼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결재</a:t>
            </a:r>
            <a:r>
              <a:rPr lang="en-US" altLang="ko-KR" sz="1400" dirty="0"/>
              <a:t>/</a:t>
            </a:r>
            <a:r>
              <a:rPr lang="ko-KR" altLang="en-US" sz="1400" dirty="0"/>
              <a:t>반려 선택할 페이지로 이동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77160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27CA37-4775-3D33-6241-B65F64327B04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500B0E-868F-DBE5-9493-6504FA0C07AE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3E65AE-8E25-6052-1F29-F2B1A758B345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B15824-4E0E-041C-82C0-ED8AEFA98AA0}"/>
              </a:ext>
            </a:extLst>
          </p:cNvPr>
          <p:cNvSpPr/>
          <p:nvPr/>
        </p:nvSpPr>
        <p:spPr>
          <a:xfrm>
            <a:off x="6373613" y="2190208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FE620-EB4C-A586-6741-5CBFA4DD2378}"/>
              </a:ext>
            </a:extLst>
          </p:cNvPr>
          <p:cNvSpPr txBox="1"/>
          <p:nvPr/>
        </p:nvSpPr>
        <p:spPr>
          <a:xfrm>
            <a:off x="6741081" y="2190208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 대기 보고서</a:t>
            </a:r>
            <a:endParaRPr lang="en-US" altLang="ko-KR" b="1" dirty="0"/>
          </a:p>
          <a:p>
            <a:r>
              <a:rPr lang="ko-KR" altLang="en-US" sz="1400" dirty="0"/>
              <a:t>- 수정</a:t>
            </a:r>
            <a:r>
              <a:rPr lang="en-US" altLang="ko-KR" sz="1400" dirty="0"/>
              <a:t>, </a:t>
            </a:r>
            <a:r>
              <a:rPr lang="ko-KR" altLang="en-US" sz="1400" dirty="0"/>
              <a:t>삭제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72A073-EBB5-B397-D86C-363DD7D89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4" y="1944151"/>
            <a:ext cx="5794654" cy="38368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D061CA-14AD-99C5-AF56-4D84C443B724}"/>
              </a:ext>
            </a:extLst>
          </p:cNvPr>
          <p:cNvSpPr/>
          <p:nvPr/>
        </p:nvSpPr>
        <p:spPr>
          <a:xfrm>
            <a:off x="2623508" y="5474720"/>
            <a:ext cx="841052" cy="30632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1CCC55-5A1C-1E0C-AC65-DB2148C59FEC}"/>
              </a:ext>
            </a:extLst>
          </p:cNvPr>
          <p:cNvSpPr/>
          <p:nvPr/>
        </p:nvSpPr>
        <p:spPr>
          <a:xfrm>
            <a:off x="2240643" y="5446106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546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27CA37-4775-3D33-6241-B65F64327B04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500B0E-868F-DBE5-9493-6504FA0C07AE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3E65AE-8E25-6052-1F29-F2B1A758B345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B15824-4E0E-041C-82C0-ED8AEFA98AA0}"/>
              </a:ext>
            </a:extLst>
          </p:cNvPr>
          <p:cNvSpPr/>
          <p:nvPr/>
        </p:nvSpPr>
        <p:spPr>
          <a:xfrm>
            <a:off x="6561747" y="1978706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FE620-EB4C-A586-6741-5CBFA4DD2378}"/>
              </a:ext>
            </a:extLst>
          </p:cNvPr>
          <p:cNvSpPr txBox="1"/>
          <p:nvPr/>
        </p:nvSpPr>
        <p:spPr>
          <a:xfrm>
            <a:off x="6929215" y="1978706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 완료 보고서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상급자가 결재할 경우 보고서 수정 불가능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10200F83-9518-B9B8-6DDC-89361017F1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39333"/>
              </p:ext>
            </p:extLst>
          </p:nvPr>
        </p:nvGraphicFramePr>
        <p:xfrm>
          <a:off x="283671" y="1560631"/>
          <a:ext cx="5806289" cy="4355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522840" imgH="4892040" progId="PBrush">
                  <p:embed/>
                </p:oleObj>
              </mc:Choice>
              <mc:Fallback>
                <p:oleObj name="Bitmap Image" r:id="rId3" imgW="6522840" imgH="489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3671" y="1560631"/>
                        <a:ext cx="5806289" cy="4355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B55C77A-CFDF-90DD-C675-08AFDBDF64BC}"/>
              </a:ext>
            </a:extLst>
          </p:cNvPr>
          <p:cNvSpPr/>
          <p:nvPr/>
        </p:nvSpPr>
        <p:spPr>
          <a:xfrm>
            <a:off x="1987772" y="5192649"/>
            <a:ext cx="2421667" cy="3217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4F148E5-CB97-7016-3C8E-1AA780218012}"/>
              </a:ext>
            </a:extLst>
          </p:cNvPr>
          <p:cNvSpPr/>
          <p:nvPr/>
        </p:nvSpPr>
        <p:spPr>
          <a:xfrm>
            <a:off x="1620305" y="5192648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095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27CA37-4775-3D33-6241-B65F64327B04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500B0E-868F-DBE5-9493-6504FA0C07AE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3E65AE-8E25-6052-1F29-F2B1A758B345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B15824-4E0E-041C-82C0-ED8AEFA98AA0}"/>
              </a:ext>
            </a:extLst>
          </p:cNvPr>
          <p:cNvSpPr/>
          <p:nvPr/>
        </p:nvSpPr>
        <p:spPr>
          <a:xfrm>
            <a:off x="6561747" y="197371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FE620-EB4C-A586-6741-5CBFA4DD2378}"/>
              </a:ext>
            </a:extLst>
          </p:cNvPr>
          <p:cNvSpPr txBox="1"/>
          <p:nvPr/>
        </p:nvSpPr>
        <p:spPr>
          <a:xfrm>
            <a:off x="6929215" y="1973712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최종 결재 완료</a:t>
            </a:r>
            <a:endParaRPr lang="en-US" altLang="ko-KR" b="1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01D4BBA-9E62-9D89-31B4-BBA74A767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239"/>
            <a:ext cx="649537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utoShape 4" descr="▶ 보고서 최종 결재 완료되어 더 이상 수정 및 결재/반려 불가 (보고서 상세 페이지)">
            <a:extLst>
              <a:ext uri="{FF2B5EF4-FFF2-40B4-BE49-F238E27FC236}">
                <a16:creationId xmlns:a16="http://schemas.microsoft.com/office/drawing/2014/main" id="{B9CF2375-2C1A-1D3F-1BCB-EDA0CBD509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447E59-CBB5-E8BE-A309-F30E085F2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49" t="8000" r="27250" b="8593"/>
          <a:stretch/>
        </p:blipFill>
        <p:spPr>
          <a:xfrm>
            <a:off x="759336" y="1472031"/>
            <a:ext cx="4854960" cy="48463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9234CE-AA73-A869-D3F9-2B0FCC0B61A9}"/>
              </a:ext>
            </a:extLst>
          </p:cNvPr>
          <p:cNvSpPr/>
          <p:nvPr/>
        </p:nvSpPr>
        <p:spPr>
          <a:xfrm>
            <a:off x="2236422" y="5734341"/>
            <a:ext cx="2012080" cy="29315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AF1849-62B2-C605-BB65-0EFDBDA32F12}"/>
              </a:ext>
            </a:extLst>
          </p:cNvPr>
          <p:cNvSpPr/>
          <p:nvPr/>
        </p:nvSpPr>
        <p:spPr>
          <a:xfrm>
            <a:off x="1853557" y="5705727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420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27CA37-4775-3D33-6241-B65F64327B04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500B0E-868F-DBE5-9493-6504FA0C07AE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3E65AE-8E25-6052-1F29-F2B1A758B345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563EE23-28DB-9877-23E5-BC6E91C47B90}"/>
              </a:ext>
            </a:extLst>
          </p:cNvPr>
          <p:cNvSpPr/>
          <p:nvPr/>
        </p:nvSpPr>
        <p:spPr>
          <a:xfrm>
            <a:off x="6521107" y="2007250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18CC401-41C8-F4B4-787D-BDBCAE80DCE6}"/>
              </a:ext>
            </a:extLst>
          </p:cNvPr>
          <p:cNvSpPr/>
          <p:nvPr/>
        </p:nvSpPr>
        <p:spPr>
          <a:xfrm>
            <a:off x="6521107" y="3191383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FA59DD-1594-BB47-A74D-30674F10334D}"/>
              </a:ext>
            </a:extLst>
          </p:cNvPr>
          <p:cNvSpPr txBox="1"/>
          <p:nvPr/>
        </p:nvSpPr>
        <p:spPr>
          <a:xfrm>
            <a:off x="6888575" y="2007250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반려 보고서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반려 사유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특수문자제외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10~50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자로 입력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750B4-9348-240E-D130-FFD1B543681F}"/>
              </a:ext>
            </a:extLst>
          </p:cNvPr>
          <p:cNvSpPr txBox="1"/>
          <p:nvPr/>
        </p:nvSpPr>
        <p:spPr>
          <a:xfrm>
            <a:off x="6888575" y="3191383"/>
            <a:ext cx="60974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수정</a:t>
            </a:r>
            <a:r>
              <a:rPr lang="en-US" altLang="ko-KR" b="1" dirty="0"/>
              <a:t>/</a:t>
            </a:r>
            <a:r>
              <a:rPr lang="ko-KR" altLang="en-US" b="1" dirty="0" err="1"/>
              <a:t>재결재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보고서 작성자인 경우는 보고서 수정 페이지로 이동</a:t>
            </a:r>
            <a:endParaRPr lang="en-US" altLang="ko-KR" sz="1400" dirty="0"/>
          </a:p>
          <a:p>
            <a:r>
              <a:rPr lang="ko-KR" altLang="en-US" sz="1400" dirty="0"/>
              <a:t>보고서 결재자는 </a:t>
            </a:r>
            <a:r>
              <a:rPr lang="ko-KR" altLang="en-US" sz="1400" dirty="0" err="1"/>
              <a:t>재결재</a:t>
            </a:r>
            <a:r>
              <a:rPr lang="en-US" altLang="ko-KR" sz="1400" dirty="0"/>
              <a:t>/</a:t>
            </a:r>
            <a:r>
              <a:rPr lang="ko-KR" altLang="en-US" sz="1400" dirty="0"/>
              <a:t>반려 페이지로 이동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F4F07C-677E-F0F5-5CBC-19D2D32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1" y="1314971"/>
            <a:ext cx="5806289" cy="51604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44EDDC-E1AC-A7C4-F201-E71F81F47AE5}"/>
              </a:ext>
            </a:extLst>
          </p:cNvPr>
          <p:cNvSpPr/>
          <p:nvPr/>
        </p:nvSpPr>
        <p:spPr>
          <a:xfrm>
            <a:off x="2704211" y="6244939"/>
            <a:ext cx="648589" cy="3217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95D0DD3-9A60-34A0-1FA0-B8D6B2EC26F0}"/>
              </a:ext>
            </a:extLst>
          </p:cNvPr>
          <p:cNvSpPr/>
          <p:nvPr/>
        </p:nvSpPr>
        <p:spPr>
          <a:xfrm>
            <a:off x="404555" y="5048444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D3810-0573-6183-2079-2432D0609959}"/>
              </a:ext>
            </a:extLst>
          </p:cNvPr>
          <p:cNvSpPr/>
          <p:nvPr/>
        </p:nvSpPr>
        <p:spPr>
          <a:xfrm>
            <a:off x="772023" y="4958080"/>
            <a:ext cx="4842871" cy="61593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A0683EB-0AAF-B371-0735-CDF0E5F60701}"/>
              </a:ext>
            </a:extLst>
          </p:cNvPr>
          <p:cNvSpPr/>
          <p:nvPr/>
        </p:nvSpPr>
        <p:spPr>
          <a:xfrm>
            <a:off x="2324666" y="6216325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901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7E78B0-7152-C0B8-3393-44E500974790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79625F-7E07-D84E-CA5E-2742F143F8E5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3B412F-9C3D-0F8B-0AB6-9CD620DC510E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F80CD2-595A-87EB-4B50-3CF0B13E5FAE}"/>
              </a:ext>
            </a:extLst>
          </p:cNvPr>
          <p:cNvSpPr/>
          <p:nvPr/>
        </p:nvSpPr>
        <p:spPr>
          <a:xfrm>
            <a:off x="6500787" y="1863866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673E7-B316-8748-DAE8-7C8F00E35DD0}"/>
              </a:ext>
            </a:extLst>
          </p:cNvPr>
          <p:cNvSpPr txBox="1"/>
          <p:nvPr/>
        </p:nvSpPr>
        <p:spPr>
          <a:xfrm>
            <a:off x="6868255" y="1863866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지출 보고서 목록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541D87B-2DE7-13A8-40F7-C63C71934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1" y="1863866"/>
            <a:ext cx="5799717" cy="40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37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D19DA9-EF65-A0F7-B5D5-5E5592E005B0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BB681AB-AB72-9DD7-4BDE-F4E75A0DB52F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DC64473-CE36-4EE3-4AA9-0BAD3E8DCACC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0B1CDA0-1B12-0A87-FCE1-AF624E5A2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9" y="2658553"/>
            <a:ext cx="5803200" cy="2471994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2060"/>
            </a:contourClr>
          </a:sp3d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D75395-C08A-7CA5-026A-082620EEFA6B}"/>
              </a:ext>
            </a:extLst>
          </p:cNvPr>
          <p:cNvSpPr/>
          <p:nvPr/>
        </p:nvSpPr>
        <p:spPr>
          <a:xfrm>
            <a:off x="6409347" y="1987316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92A287-6F87-21C0-E2AA-77479AB3039F}"/>
              </a:ext>
            </a:extLst>
          </p:cNvPr>
          <p:cNvSpPr/>
          <p:nvPr/>
        </p:nvSpPr>
        <p:spPr>
          <a:xfrm>
            <a:off x="6409347" y="3019536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A1198-CD65-66F1-A044-9193C0542134}"/>
              </a:ext>
            </a:extLst>
          </p:cNvPr>
          <p:cNvSpPr txBox="1"/>
          <p:nvPr/>
        </p:nvSpPr>
        <p:spPr>
          <a:xfrm>
            <a:off x="6776815" y="1987316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결재내역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- </a:t>
            </a:r>
            <a:r>
              <a:rPr lang="ko-KR" altLang="en-US" sz="1400" dirty="0"/>
              <a:t>비용 </a:t>
            </a:r>
            <a:r>
              <a:rPr lang="en-US" altLang="ko-KR" sz="1400" dirty="0"/>
              <a:t>: 3</a:t>
            </a:r>
            <a:r>
              <a:rPr lang="ko-KR" altLang="en-US" sz="1400" dirty="0"/>
              <a:t>자리마다 </a:t>
            </a:r>
            <a:r>
              <a:rPr lang="en-US" altLang="ko-KR" sz="1400" dirty="0"/>
              <a:t>,(</a:t>
            </a:r>
            <a:r>
              <a:rPr lang="ko-KR" altLang="en-US" sz="1400" dirty="0"/>
              <a:t>콤마</a:t>
            </a:r>
            <a:r>
              <a:rPr lang="en-US" altLang="ko-KR" sz="1400" dirty="0"/>
              <a:t>) </a:t>
            </a:r>
            <a:r>
              <a:rPr lang="ko-KR" altLang="en-US" sz="1400" dirty="0"/>
              <a:t>자동 입력</a:t>
            </a:r>
            <a:r>
              <a:rPr lang="en-US" altLang="ko-KR" sz="1400" dirty="0"/>
              <a:t>.  0</a:t>
            </a:r>
            <a:r>
              <a:rPr lang="ko-KR" altLang="en-US" sz="1400" dirty="0"/>
              <a:t>이 먼저 올 수 없음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E0D9B5-BFA0-30A1-0182-1DC613CFE4F7}"/>
              </a:ext>
            </a:extLst>
          </p:cNvPr>
          <p:cNvSpPr txBox="1"/>
          <p:nvPr/>
        </p:nvSpPr>
        <p:spPr>
          <a:xfrm>
            <a:off x="6776815" y="3019536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다음 결재자</a:t>
            </a:r>
          </a:p>
          <a:p>
            <a:r>
              <a:rPr lang="ko-KR" altLang="en-US" sz="1400" dirty="0"/>
              <a:t>- 자신보다 직급이 높은 결재자 목록</a:t>
            </a:r>
            <a:r>
              <a:rPr lang="en-US" altLang="ko-KR" sz="1400" dirty="0"/>
              <a:t>, </a:t>
            </a:r>
            <a:r>
              <a:rPr lang="ko-KR" altLang="en-US" sz="1400" dirty="0"/>
              <a:t>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B8A6E7-208B-1CE5-4CA7-690C0B1A3B2A}"/>
              </a:ext>
            </a:extLst>
          </p:cNvPr>
          <p:cNvSpPr txBox="1"/>
          <p:nvPr/>
        </p:nvSpPr>
        <p:spPr>
          <a:xfrm>
            <a:off x="6776815" y="4099422"/>
            <a:ext cx="60974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등록</a:t>
            </a:r>
            <a:r>
              <a:rPr lang="en-US" altLang="ko-KR" b="1" dirty="0"/>
              <a:t>, </a:t>
            </a:r>
            <a:r>
              <a:rPr lang="ko-KR" altLang="en-US" b="1" dirty="0"/>
              <a:t>목록</a:t>
            </a:r>
            <a:r>
              <a:rPr lang="en-US" altLang="ko-KR" b="1" dirty="0"/>
              <a:t>, </a:t>
            </a:r>
            <a:r>
              <a:rPr lang="ko-KR" altLang="en-US" b="1" dirty="0"/>
              <a:t>초기화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등록 </a:t>
            </a:r>
            <a:r>
              <a:rPr lang="en-US" altLang="ko-KR" sz="1400" dirty="0"/>
              <a:t>: </a:t>
            </a:r>
            <a:r>
              <a:rPr lang="ko-KR" altLang="en-US" sz="1400" dirty="0"/>
              <a:t>지출 보고서 등록 후 지출보고서 목록 페이지 이동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목록 </a:t>
            </a:r>
            <a:r>
              <a:rPr lang="en-US" altLang="ko-KR" sz="1400" dirty="0"/>
              <a:t>: </a:t>
            </a:r>
            <a:r>
              <a:rPr lang="ko-KR" altLang="en-US" sz="1400" dirty="0"/>
              <a:t>지출 보고서 등록을 멈추고 지출보고서 목록 이동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초기화 </a:t>
            </a:r>
            <a:r>
              <a:rPr lang="en-US" altLang="ko-KR" sz="1400" dirty="0"/>
              <a:t>: </a:t>
            </a:r>
            <a:r>
              <a:rPr lang="ko-KR" altLang="en-US" sz="1400" dirty="0"/>
              <a:t>작성하던 지출 보고서 내용을 초기화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en-US" altLang="ko-KR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42C996-570B-D5C3-A9D0-1FBC01C2FDEA}"/>
              </a:ext>
            </a:extLst>
          </p:cNvPr>
          <p:cNvSpPr/>
          <p:nvPr/>
        </p:nvSpPr>
        <p:spPr>
          <a:xfrm>
            <a:off x="782440" y="3438957"/>
            <a:ext cx="4923766" cy="28018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26C1BF-722F-3FF6-E0E5-3B94A5CBE884}"/>
              </a:ext>
            </a:extLst>
          </p:cNvPr>
          <p:cNvSpPr/>
          <p:nvPr/>
        </p:nvSpPr>
        <p:spPr>
          <a:xfrm>
            <a:off x="776578" y="3705657"/>
            <a:ext cx="4938419" cy="17175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9208B1E-E90B-65EC-180D-5C384869B9CD}"/>
              </a:ext>
            </a:extLst>
          </p:cNvPr>
          <p:cNvSpPr/>
          <p:nvPr/>
        </p:nvSpPr>
        <p:spPr>
          <a:xfrm>
            <a:off x="380770" y="3369916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F980169-23C1-3D85-B735-FE87C9A85FB7}"/>
              </a:ext>
            </a:extLst>
          </p:cNvPr>
          <p:cNvSpPr/>
          <p:nvPr/>
        </p:nvSpPr>
        <p:spPr>
          <a:xfrm>
            <a:off x="369876" y="3705657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585007-A217-C64E-35E5-2C503672AC6E}"/>
              </a:ext>
            </a:extLst>
          </p:cNvPr>
          <p:cNvSpPr/>
          <p:nvPr/>
        </p:nvSpPr>
        <p:spPr>
          <a:xfrm>
            <a:off x="2719813" y="4023945"/>
            <a:ext cx="999333" cy="17175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728D80C-417B-AF11-8A09-832515E95815}"/>
              </a:ext>
            </a:extLst>
          </p:cNvPr>
          <p:cNvSpPr/>
          <p:nvPr/>
        </p:nvSpPr>
        <p:spPr>
          <a:xfrm>
            <a:off x="6409347" y="4101160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130DD5B-FDBA-AC85-3FDA-B936F8617294}"/>
              </a:ext>
            </a:extLst>
          </p:cNvPr>
          <p:cNvSpPr/>
          <p:nvPr/>
        </p:nvSpPr>
        <p:spPr>
          <a:xfrm>
            <a:off x="2340268" y="395509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109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A96D18-2A32-F066-B59F-37445C3050EF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A2AAEC-A0BB-714E-9BD8-778E745C6CDB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AF6D08-88D1-ABE5-DDFE-B3CB1EE624C0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056819C-2E56-695F-E475-5F0DD338F691}"/>
              </a:ext>
            </a:extLst>
          </p:cNvPr>
          <p:cNvSpPr/>
          <p:nvPr/>
        </p:nvSpPr>
        <p:spPr>
          <a:xfrm>
            <a:off x="6582067" y="216172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16C555-A850-B996-7A68-891871CB1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4" y="2746497"/>
            <a:ext cx="5803200" cy="229742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A7D0D9-4EDC-55CD-43A6-86737E8A2961}"/>
              </a:ext>
            </a:extLst>
          </p:cNvPr>
          <p:cNvSpPr/>
          <p:nvPr/>
        </p:nvSpPr>
        <p:spPr>
          <a:xfrm>
            <a:off x="848951" y="4059521"/>
            <a:ext cx="4646685" cy="53095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919C39-3237-77BC-E4C1-5ED3D1C128CC}"/>
              </a:ext>
            </a:extLst>
          </p:cNvPr>
          <p:cNvSpPr/>
          <p:nvPr/>
        </p:nvSpPr>
        <p:spPr>
          <a:xfrm>
            <a:off x="469406" y="4153233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27311B-8320-94B6-CE4A-BD9FF8CE896B}"/>
              </a:ext>
            </a:extLst>
          </p:cNvPr>
          <p:cNvSpPr txBox="1"/>
          <p:nvPr/>
        </p:nvSpPr>
        <p:spPr>
          <a:xfrm>
            <a:off x="6949535" y="2161722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결재내역</a:t>
            </a:r>
            <a:endParaRPr lang="en-US" altLang="ko-KR" b="1" dirty="0"/>
          </a:p>
          <a:p>
            <a:r>
              <a:rPr lang="ko-KR" altLang="en-US" sz="1400" dirty="0"/>
              <a:t>- 현재 결재 내역 상태를 나타냄</a:t>
            </a:r>
          </a:p>
        </p:txBody>
      </p:sp>
    </p:spTree>
    <p:extLst>
      <p:ext uri="{BB962C8B-B14F-4D97-AF65-F5344CB8AC3E}">
        <p14:creationId xmlns:p14="http://schemas.microsoft.com/office/powerpoint/2010/main" val="1149016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-6029" y="-4137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CBAAD6-5532-2D66-6155-B8B807736BBC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BE7C59-7677-8E24-40FE-001766A6ABF0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BE5EBB1-7E44-7AC7-07EE-3470223F3036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C3B1AE6-98AE-822F-13F5-D1E9E4A0CAEE}"/>
              </a:ext>
            </a:extLst>
          </p:cNvPr>
          <p:cNvSpPr/>
          <p:nvPr/>
        </p:nvSpPr>
        <p:spPr>
          <a:xfrm>
            <a:off x="6400745" y="240275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33481E-967F-5226-9BB3-2F9BFC1D47D0}"/>
              </a:ext>
            </a:extLst>
          </p:cNvPr>
          <p:cNvSpPr txBox="1"/>
          <p:nvPr/>
        </p:nvSpPr>
        <p:spPr>
          <a:xfrm>
            <a:off x="6768213" y="2402759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 </a:t>
            </a:r>
            <a:r>
              <a:rPr lang="en-US" altLang="ko-KR" b="1" dirty="0"/>
              <a:t>/ </a:t>
            </a:r>
            <a:r>
              <a:rPr lang="ko-KR" altLang="en-US" b="1" dirty="0"/>
              <a:t>반려 </a:t>
            </a:r>
            <a:endParaRPr lang="en-US" altLang="ko-KR" b="1" dirty="0"/>
          </a:p>
          <a:p>
            <a:r>
              <a:rPr lang="ko-KR" altLang="en-US" sz="1400" dirty="0"/>
              <a:t>- 결재</a:t>
            </a:r>
            <a:r>
              <a:rPr lang="en-US" altLang="ko-KR" sz="1400" dirty="0"/>
              <a:t>/</a:t>
            </a:r>
            <a:r>
              <a:rPr lang="ko-KR" altLang="en-US" sz="1400" dirty="0"/>
              <a:t>반려 선택</a:t>
            </a:r>
            <a:r>
              <a:rPr lang="en-US" altLang="ko-KR" sz="1400" dirty="0"/>
              <a:t>. </a:t>
            </a:r>
            <a:r>
              <a:rPr lang="ko-KR" altLang="en-US" sz="1400" dirty="0"/>
              <a:t> 결재라인에 있는 다음 결재자가 자동 등록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27D4186-1A10-E887-3A26-3429F7A201B5}"/>
              </a:ext>
            </a:extLst>
          </p:cNvPr>
          <p:cNvSpPr/>
          <p:nvPr/>
        </p:nvSpPr>
        <p:spPr>
          <a:xfrm>
            <a:off x="6400745" y="4531997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111339-85A2-3693-9ABC-7D9A654231C9}"/>
              </a:ext>
            </a:extLst>
          </p:cNvPr>
          <p:cNvSpPr txBox="1"/>
          <p:nvPr/>
        </p:nvSpPr>
        <p:spPr>
          <a:xfrm>
            <a:off x="6768213" y="4531997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목록 버튼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지출 보고서 목록 검색 화면으로 이동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E98FA3D-BB44-82DC-64CB-5CE847A54EF2}"/>
              </a:ext>
            </a:extLst>
          </p:cNvPr>
          <p:cNvSpPr/>
          <p:nvPr/>
        </p:nvSpPr>
        <p:spPr>
          <a:xfrm>
            <a:off x="6400745" y="3433778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244392-810C-7210-F676-765E294633D1}"/>
              </a:ext>
            </a:extLst>
          </p:cNvPr>
          <p:cNvSpPr txBox="1"/>
          <p:nvPr/>
        </p:nvSpPr>
        <p:spPr>
          <a:xfrm>
            <a:off x="6768213" y="3433778"/>
            <a:ext cx="60974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 </a:t>
            </a:r>
            <a:r>
              <a:rPr lang="en-US" altLang="ko-KR" b="1" dirty="0"/>
              <a:t>/ </a:t>
            </a:r>
            <a:r>
              <a:rPr lang="ko-KR" altLang="en-US" b="1" dirty="0"/>
              <a:t>반려 등록 버튼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결재</a:t>
            </a:r>
            <a:r>
              <a:rPr lang="en-US" altLang="ko-KR" sz="1400" dirty="0"/>
              <a:t>/</a:t>
            </a:r>
            <a:r>
              <a:rPr lang="ko-KR" altLang="en-US" sz="1400" dirty="0"/>
              <a:t>반려 선택할 페이지로 이동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8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EEA41FB-96B1-8266-D359-20686616E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8" t="9778" r="61017" b="21333"/>
          <a:stretch/>
        </p:blipFill>
        <p:spPr>
          <a:xfrm>
            <a:off x="283672" y="1970396"/>
            <a:ext cx="5807681" cy="40036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D1C3012-27AC-E584-45AD-7308B607CDAD}"/>
              </a:ext>
            </a:extLst>
          </p:cNvPr>
          <p:cNvSpPr/>
          <p:nvPr/>
        </p:nvSpPr>
        <p:spPr>
          <a:xfrm>
            <a:off x="2638764" y="5024487"/>
            <a:ext cx="695747" cy="26870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075CA-9E43-4491-A43A-02E721832A15}"/>
              </a:ext>
            </a:extLst>
          </p:cNvPr>
          <p:cNvSpPr/>
          <p:nvPr/>
        </p:nvSpPr>
        <p:spPr>
          <a:xfrm>
            <a:off x="565719" y="3761480"/>
            <a:ext cx="3358581" cy="21999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529FA3-4148-39EA-1725-20A616FB1EB4}"/>
              </a:ext>
            </a:extLst>
          </p:cNvPr>
          <p:cNvSpPr/>
          <p:nvPr/>
        </p:nvSpPr>
        <p:spPr>
          <a:xfrm>
            <a:off x="187566" y="3698387"/>
            <a:ext cx="367468" cy="346182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61F6A34-8EBD-7E33-37DA-8F2C0D80FB39}"/>
              </a:ext>
            </a:extLst>
          </p:cNvPr>
          <p:cNvSpPr/>
          <p:nvPr/>
        </p:nvSpPr>
        <p:spPr>
          <a:xfrm>
            <a:off x="2840048" y="531677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27A65F-FB4E-8686-8496-FA14F82E260F}"/>
              </a:ext>
            </a:extLst>
          </p:cNvPr>
          <p:cNvSpPr/>
          <p:nvPr/>
        </p:nvSpPr>
        <p:spPr>
          <a:xfrm>
            <a:off x="3433161" y="5019970"/>
            <a:ext cx="300011" cy="26870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3309BD4-0B06-C154-8466-35F162869B6B}"/>
              </a:ext>
            </a:extLst>
          </p:cNvPr>
          <p:cNvSpPr/>
          <p:nvPr/>
        </p:nvSpPr>
        <p:spPr>
          <a:xfrm>
            <a:off x="3388735" y="531677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966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E837E0-9200-9943-CD16-63132626EAD9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11FE61E-F454-36CD-9CF0-FCDC701840AE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E3C41E3-53DA-36FF-0092-D644C3ADB4BD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639BA1-2E83-89F3-A009-DCDB44A4B3E2}"/>
              </a:ext>
            </a:extLst>
          </p:cNvPr>
          <p:cNvSpPr/>
          <p:nvPr/>
        </p:nvSpPr>
        <p:spPr>
          <a:xfrm>
            <a:off x="6714147" y="1834195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E33D0F-0E2F-9766-C956-06329324A122}"/>
              </a:ext>
            </a:extLst>
          </p:cNvPr>
          <p:cNvSpPr txBox="1"/>
          <p:nvPr/>
        </p:nvSpPr>
        <p:spPr>
          <a:xfrm>
            <a:off x="7081615" y="1834195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영업 보고서 목록</a:t>
            </a:r>
            <a:endParaRPr lang="ko-KR" altLang="en-US" dirty="0"/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6219CF91-4D63-2A59-D49F-994396C8A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9" y="1834195"/>
            <a:ext cx="5803200" cy="412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0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FA4ED6-67A1-0ECD-150E-BC87278EC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A1FA165-3D9A-188B-B5E9-5307DD4C008B}"/>
              </a:ext>
            </a:extLst>
          </p:cNvPr>
          <p:cNvSpPr/>
          <p:nvPr/>
        </p:nvSpPr>
        <p:spPr>
          <a:xfrm>
            <a:off x="216195" y="993558"/>
            <a:ext cx="11763807" cy="575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095A1D-5522-459D-286C-961A0C1F1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37753"/>
              </p:ext>
            </p:extLst>
          </p:nvPr>
        </p:nvGraphicFramePr>
        <p:xfrm>
          <a:off x="648241" y="4877361"/>
          <a:ext cx="10892415" cy="1795581"/>
        </p:xfrm>
        <a:graphic>
          <a:graphicData uri="http://schemas.openxmlformats.org/drawingml/2006/table">
            <a:tbl>
              <a:tblPr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17630">
                  <a:extLst>
                    <a:ext uri="{9D8B030D-6E8A-4147-A177-3AD203B41FA5}">
                      <a16:colId xmlns:a16="http://schemas.microsoft.com/office/drawing/2014/main" val="2502169577"/>
                    </a:ext>
                  </a:extLst>
                </a:gridCol>
                <a:gridCol w="2108210">
                  <a:extLst>
                    <a:ext uri="{9D8B030D-6E8A-4147-A177-3AD203B41FA5}">
                      <a16:colId xmlns:a16="http://schemas.microsoft.com/office/drawing/2014/main" val="1130181008"/>
                    </a:ext>
                  </a:extLst>
                </a:gridCol>
                <a:gridCol w="1581158">
                  <a:extLst>
                    <a:ext uri="{9D8B030D-6E8A-4147-A177-3AD203B41FA5}">
                      <a16:colId xmlns:a16="http://schemas.microsoft.com/office/drawing/2014/main" val="861362398"/>
                    </a:ext>
                  </a:extLst>
                </a:gridCol>
                <a:gridCol w="2254611">
                  <a:extLst>
                    <a:ext uri="{9D8B030D-6E8A-4147-A177-3AD203B41FA5}">
                      <a16:colId xmlns:a16="http://schemas.microsoft.com/office/drawing/2014/main" val="2471436209"/>
                    </a:ext>
                  </a:extLst>
                </a:gridCol>
                <a:gridCol w="1388252">
                  <a:extLst>
                    <a:ext uri="{9D8B030D-6E8A-4147-A177-3AD203B41FA5}">
                      <a16:colId xmlns:a16="http://schemas.microsoft.com/office/drawing/2014/main" val="255795992"/>
                    </a:ext>
                  </a:extLst>
                </a:gridCol>
                <a:gridCol w="2242554">
                  <a:extLst>
                    <a:ext uri="{9D8B030D-6E8A-4147-A177-3AD203B41FA5}">
                      <a16:colId xmlns:a16="http://schemas.microsoft.com/office/drawing/2014/main" val="3019401338"/>
                    </a:ext>
                  </a:extLst>
                </a:gridCol>
              </a:tblGrid>
              <a:tr h="35273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보유 기술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개발 환경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사용 가능 도구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8741140"/>
                  </a:ext>
                </a:extLst>
              </a:tr>
              <a:tr h="35273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언어 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개발 툴</a:t>
                      </a:r>
                      <a:r>
                        <a:rPr lang="ko-KR" altLang="en-US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Java / Spring / JSP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OS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Windows10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개발 도구</a:t>
                      </a: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Eclipse / VS Code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04642"/>
                  </a:ext>
                </a:extLst>
              </a:tr>
              <a:tr h="176366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HTML / CSS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Server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Apache Tomcat 8.5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91929870"/>
                  </a:ext>
                </a:extLst>
              </a:tr>
              <a:tr h="195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형상 관리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Git / </a:t>
                      </a:r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Github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082726"/>
                  </a:ext>
                </a:extLst>
              </a:tr>
              <a:tr h="352731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Javascript</a:t>
                      </a:r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/ </a:t>
                      </a:r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Jquery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Framework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Spring / Bootstrap / Mybatis3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536026"/>
                  </a:ext>
                </a:extLst>
              </a:tr>
              <a:tr h="365377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Ajax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Database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Oracle 11g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문서 관리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Powerpoint</a:t>
                      </a:r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/ Google Docs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/ Google Sheets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75105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94B4ADA-652A-1E67-2903-605392ED4A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0" b="10349"/>
          <a:stretch/>
        </p:blipFill>
        <p:spPr>
          <a:xfrm>
            <a:off x="6264868" y="1130190"/>
            <a:ext cx="2208917" cy="6165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F1E175-7280-4E48-9745-8F8FF181B9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320" y="2168574"/>
            <a:ext cx="2166814" cy="1082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3241FC-47B3-8F65-2A29-138FE4D328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19" y="3519617"/>
            <a:ext cx="1892404" cy="9201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F7D7C1-D9CB-8686-707E-43DA92B4AD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86" y="1178087"/>
            <a:ext cx="2141270" cy="7426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638C7A-3E22-ADBA-3AB2-414555F3A22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2" b="23683"/>
          <a:stretch/>
        </p:blipFill>
        <p:spPr>
          <a:xfrm>
            <a:off x="9319872" y="2920672"/>
            <a:ext cx="2012042" cy="604877"/>
          </a:xfrm>
          <a:prstGeom prst="rect">
            <a:avLst/>
          </a:prstGeom>
        </p:spPr>
      </p:pic>
      <p:pic>
        <p:nvPicPr>
          <p:cNvPr id="13" name="Picture 2" descr="full calendar ë¡ê³ ì ëí ì´ë¯¸ì§ ê²ìê²°ê³¼">
            <a:extLst>
              <a:ext uri="{FF2B5EF4-FFF2-40B4-BE49-F238E27FC236}">
                <a16:creationId xmlns:a16="http://schemas.microsoft.com/office/drawing/2014/main" id="{D1469DEE-12F7-DACA-906F-3FA2D6396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9799" r="4840" b="18338"/>
          <a:stretch/>
        </p:blipFill>
        <p:spPr bwMode="auto">
          <a:xfrm>
            <a:off x="8881201" y="1277449"/>
            <a:ext cx="2724538" cy="4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ck editor ë¡ê³ ì ëí ì´ë¯¸ì§ ê²ìê²°ê³¼">
            <a:extLst>
              <a:ext uri="{FF2B5EF4-FFF2-40B4-BE49-F238E27FC236}">
                <a16:creationId xmlns:a16="http://schemas.microsoft.com/office/drawing/2014/main" id="{8EE60878-ACB4-22D5-D6AB-CBC9FDBB02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55114" y="3432823"/>
            <a:ext cx="396245" cy="31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58C5A3F-75EC-6360-0046-EC044A0F66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22" y="3061977"/>
            <a:ext cx="2019567" cy="403388"/>
          </a:xfrm>
          <a:prstGeom prst="rect">
            <a:avLst/>
          </a:prstGeom>
        </p:spPr>
      </p:pic>
      <p:pic>
        <p:nvPicPr>
          <p:cNvPr id="18" name="Picture 2" descr="github ë¡ê³ ì ëí ì´ë¯¸ì§ ê²ìê²°ê³¼">
            <a:extLst>
              <a:ext uri="{FF2B5EF4-FFF2-40B4-BE49-F238E27FC236}">
                <a16:creationId xmlns:a16="http://schemas.microsoft.com/office/drawing/2014/main" id="{60DB53A9-E936-F298-1B35-40BE1E0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240" y="3920609"/>
            <a:ext cx="1899305" cy="39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05BE80-2914-12AB-57A9-845FCE447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164" y="3817566"/>
            <a:ext cx="2298505" cy="49382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44F45E2-A6BF-E872-4F31-61888AD8F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7" y="2451329"/>
            <a:ext cx="2201652" cy="51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72859620-5C19-E3F6-929C-1514B657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1" y="1301728"/>
            <a:ext cx="2282879" cy="42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go of Bootstrap">
            <a:extLst>
              <a:ext uri="{FF2B5EF4-FFF2-40B4-BE49-F238E27FC236}">
                <a16:creationId xmlns:a16="http://schemas.microsoft.com/office/drawing/2014/main" id="{469A0FB4-7D60-A3DB-373F-21FA23F6E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62" b="37341"/>
          <a:stretch/>
        </p:blipFill>
        <p:spPr bwMode="auto">
          <a:xfrm>
            <a:off x="6346503" y="3840752"/>
            <a:ext cx="2083206" cy="52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JQUERYì ëí ì´ë¯¸ì§ ê²ìê²°ê³¼">
            <a:extLst>
              <a:ext uri="{FF2B5EF4-FFF2-40B4-BE49-F238E27FC236}">
                <a16:creationId xmlns:a16="http://schemas.microsoft.com/office/drawing/2014/main" id="{BEC96076-44C8-4837-755B-9787E4A36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9" b="25003"/>
          <a:stretch/>
        </p:blipFill>
        <p:spPr bwMode="auto">
          <a:xfrm>
            <a:off x="6313248" y="2042317"/>
            <a:ext cx="2149714" cy="5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ECF0C9B-F343-B1DC-8947-5CE94BFB1642}"/>
              </a:ext>
            </a:extLst>
          </p:cNvPr>
          <p:cNvSpPr/>
          <p:nvPr/>
        </p:nvSpPr>
        <p:spPr>
          <a:xfrm>
            <a:off x="587831" y="382553"/>
            <a:ext cx="3472892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>
                <a:latin typeface="나눔스"/>
                <a:ea typeface="+mj-ea"/>
              </a:rPr>
              <a:t>01 - 3 </a:t>
            </a:r>
            <a:r>
              <a:rPr lang="ko-KR" altLang="en-US" sz="2200">
                <a:latin typeface="나눔스"/>
                <a:ea typeface="+mj-ea"/>
              </a:rPr>
              <a:t>적용기술</a:t>
            </a:r>
            <a:r>
              <a:rPr lang="en-US" altLang="ko-KR" sz="2200">
                <a:latin typeface="나눔스"/>
                <a:ea typeface="+mj-ea"/>
              </a:rPr>
              <a:t>/</a:t>
            </a:r>
            <a:r>
              <a:rPr lang="ko-KR" altLang="en-US" sz="2200">
                <a:latin typeface="나눔스"/>
                <a:ea typeface="+mj-ea"/>
              </a:rPr>
              <a:t>개발환경</a:t>
            </a:r>
            <a:endParaRPr lang="ko-KR" altLang="en-US" sz="2200" dirty="0">
              <a:latin typeface="나눔스"/>
              <a:ea typeface="+mj-ea"/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2C81DBE5-8C83-8F59-2C39-D95B9CD92A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33" y="1962698"/>
            <a:ext cx="2815720" cy="6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56C9A9-CC2C-0D69-6D6F-1B2DF1AA85AD}"/>
              </a:ext>
            </a:extLst>
          </p:cNvPr>
          <p:cNvGrpSpPr/>
          <p:nvPr/>
        </p:nvGrpSpPr>
        <p:grpSpPr>
          <a:xfrm>
            <a:off x="283672" y="1323937"/>
            <a:ext cx="11624655" cy="5160476"/>
            <a:chOff x="289711" y="1314971"/>
            <a:chExt cx="11624655" cy="51604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F0AA4A-15A4-5988-E631-A942215022E8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2F3D71-723E-5054-3F77-9DBEA24E0FAE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9906C5-2015-CA57-F2CF-E87917731275}"/>
              </a:ext>
            </a:extLst>
          </p:cNvPr>
          <p:cNvSpPr/>
          <p:nvPr/>
        </p:nvSpPr>
        <p:spPr>
          <a:xfrm>
            <a:off x="6600523" y="241680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38613-AFA0-2724-D178-249A72EFC4EE}"/>
              </a:ext>
            </a:extLst>
          </p:cNvPr>
          <p:cNvSpPr txBox="1"/>
          <p:nvPr/>
        </p:nvSpPr>
        <p:spPr>
          <a:xfrm>
            <a:off x="6967991" y="2416809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결재내역</a:t>
            </a:r>
            <a:endParaRPr lang="en-US" altLang="ko-KR" b="1" dirty="0"/>
          </a:p>
          <a:p>
            <a:r>
              <a:rPr lang="ko-KR" altLang="en-US" sz="1400" dirty="0"/>
              <a:t>- 현재 결재 내역 상태를 나타냄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4EBD2E-642D-1248-B4C9-282B7E219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" y="1993319"/>
            <a:ext cx="5803200" cy="38037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8AF44A3-3E2D-BD01-B594-7E71DC5B2098}"/>
              </a:ext>
            </a:extLst>
          </p:cNvPr>
          <p:cNvSpPr/>
          <p:nvPr/>
        </p:nvSpPr>
        <p:spPr>
          <a:xfrm>
            <a:off x="1032496" y="4771640"/>
            <a:ext cx="4387304" cy="76242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85A6488-4353-893A-AAF8-FE05FA1A5DFA}"/>
              </a:ext>
            </a:extLst>
          </p:cNvPr>
          <p:cNvSpPr/>
          <p:nvPr/>
        </p:nvSpPr>
        <p:spPr>
          <a:xfrm>
            <a:off x="660400" y="4912126"/>
            <a:ext cx="350121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2CEC54-4EBD-DEA0-3B44-001F0A50375A}"/>
              </a:ext>
            </a:extLst>
          </p:cNvPr>
          <p:cNvSpPr/>
          <p:nvPr/>
        </p:nvSpPr>
        <p:spPr>
          <a:xfrm>
            <a:off x="6600523" y="4912125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F371C-CF50-25EF-CAF9-8F4DCBCDCDEE}"/>
              </a:ext>
            </a:extLst>
          </p:cNvPr>
          <p:cNvSpPr txBox="1"/>
          <p:nvPr/>
        </p:nvSpPr>
        <p:spPr>
          <a:xfrm>
            <a:off x="6967991" y="4912125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목록 버튼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영업 보고서 목록 검색 화면으로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046B0F-3087-7B46-8DD1-13E97EDEB883}"/>
              </a:ext>
            </a:extLst>
          </p:cNvPr>
          <p:cNvSpPr/>
          <p:nvPr/>
        </p:nvSpPr>
        <p:spPr>
          <a:xfrm>
            <a:off x="2878455" y="5598442"/>
            <a:ext cx="416468" cy="22826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195E61-2170-2491-8B15-66EE148CEE24}"/>
              </a:ext>
            </a:extLst>
          </p:cNvPr>
          <p:cNvSpPr/>
          <p:nvPr/>
        </p:nvSpPr>
        <p:spPr>
          <a:xfrm>
            <a:off x="2959263" y="5845579"/>
            <a:ext cx="254851" cy="228263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9D7E0B-7E38-0072-9F39-5EC4A6B54918}"/>
              </a:ext>
            </a:extLst>
          </p:cNvPr>
          <p:cNvSpPr/>
          <p:nvPr/>
        </p:nvSpPr>
        <p:spPr>
          <a:xfrm>
            <a:off x="3308483" y="5598443"/>
            <a:ext cx="305302" cy="22975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F61F9C9-43F7-9B42-0628-87BA5463A23A}"/>
              </a:ext>
            </a:extLst>
          </p:cNvPr>
          <p:cNvSpPr/>
          <p:nvPr/>
        </p:nvSpPr>
        <p:spPr>
          <a:xfrm>
            <a:off x="3341111" y="5848211"/>
            <a:ext cx="254851" cy="228263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E1D76E5-806A-3CC2-28CE-F0119537B9F9}"/>
              </a:ext>
            </a:extLst>
          </p:cNvPr>
          <p:cNvSpPr/>
          <p:nvPr/>
        </p:nvSpPr>
        <p:spPr>
          <a:xfrm>
            <a:off x="6600523" y="3574233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3A5D2D-F0B9-AB2D-6CF8-5120DA391DD5}"/>
              </a:ext>
            </a:extLst>
          </p:cNvPr>
          <p:cNvSpPr txBox="1"/>
          <p:nvPr/>
        </p:nvSpPr>
        <p:spPr>
          <a:xfrm>
            <a:off x="6967991" y="3574233"/>
            <a:ext cx="60974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 </a:t>
            </a:r>
            <a:r>
              <a:rPr lang="en-US" altLang="ko-KR" b="1" dirty="0"/>
              <a:t>/ </a:t>
            </a:r>
            <a:r>
              <a:rPr lang="ko-KR" altLang="en-US" b="1" dirty="0"/>
              <a:t>반려 등록 버튼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결재</a:t>
            </a:r>
            <a:r>
              <a:rPr lang="en-US" altLang="ko-KR" sz="1400" dirty="0"/>
              <a:t>/</a:t>
            </a:r>
            <a:r>
              <a:rPr lang="ko-KR" altLang="en-US" sz="1400" dirty="0"/>
              <a:t>반려 선택할 페이지로 이동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04821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27CA37-4775-3D33-6241-B65F64327B04}"/>
              </a:ext>
            </a:extLst>
          </p:cNvPr>
          <p:cNvGrpSpPr/>
          <p:nvPr/>
        </p:nvGrpSpPr>
        <p:grpSpPr>
          <a:xfrm>
            <a:off x="283672" y="138355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500B0E-868F-DBE5-9493-6504FA0C07AE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3E65AE-8E25-6052-1F29-F2B1A758B345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B15824-4E0E-041C-82C0-ED8AEFA98AA0}"/>
              </a:ext>
            </a:extLst>
          </p:cNvPr>
          <p:cNvSpPr/>
          <p:nvPr/>
        </p:nvSpPr>
        <p:spPr>
          <a:xfrm>
            <a:off x="6501463" y="2125113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FE620-EB4C-A586-6741-5CBFA4DD2378}"/>
              </a:ext>
            </a:extLst>
          </p:cNvPr>
          <p:cNvSpPr txBox="1"/>
          <p:nvPr/>
        </p:nvSpPr>
        <p:spPr>
          <a:xfrm>
            <a:off x="6868931" y="2125113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휴가원</a:t>
            </a:r>
            <a:endParaRPr lang="en-US" altLang="ko-KR" b="1" dirty="0"/>
          </a:p>
          <a:p>
            <a:r>
              <a:rPr lang="ko-KR" altLang="en-US" sz="1400" dirty="0"/>
              <a:t>- 현재 휴가원 내역 상태를 나타냄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3CD1FA-4130-4FCB-7074-FDAC44D83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4" y="2062316"/>
            <a:ext cx="5794307" cy="36657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D061CA-14AD-99C5-AF56-4D84C443B724}"/>
              </a:ext>
            </a:extLst>
          </p:cNvPr>
          <p:cNvSpPr/>
          <p:nvPr/>
        </p:nvSpPr>
        <p:spPr>
          <a:xfrm>
            <a:off x="855890" y="4870389"/>
            <a:ext cx="4594950" cy="52266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DF14695-3849-709D-590B-D2D6DB0A6F71}"/>
              </a:ext>
            </a:extLst>
          </p:cNvPr>
          <p:cNvSpPr/>
          <p:nvPr/>
        </p:nvSpPr>
        <p:spPr>
          <a:xfrm>
            <a:off x="441785" y="4940631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223FE52-DB0E-DB22-C969-3FB4DB1F4460}"/>
              </a:ext>
            </a:extLst>
          </p:cNvPr>
          <p:cNvSpPr/>
          <p:nvPr/>
        </p:nvSpPr>
        <p:spPr>
          <a:xfrm>
            <a:off x="6501463" y="4789341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0F172-BC1D-BF70-9136-6E3FB700D286}"/>
              </a:ext>
            </a:extLst>
          </p:cNvPr>
          <p:cNvSpPr txBox="1"/>
          <p:nvPr/>
        </p:nvSpPr>
        <p:spPr>
          <a:xfrm>
            <a:off x="6868931" y="4789341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목록 버튼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휴가원 목록 검색 화면으로 이동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3B285B-08B7-9544-EFD4-526C02BFFD20}"/>
              </a:ext>
            </a:extLst>
          </p:cNvPr>
          <p:cNvSpPr/>
          <p:nvPr/>
        </p:nvSpPr>
        <p:spPr>
          <a:xfrm>
            <a:off x="2779395" y="5475658"/>
            <a:ext cx="416468" cy="22826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A3A5E8A-5CAD-AD5F-68B6-B33BE89ECD6E}"/>
              </a:ext>
            </a:extLst>
          </p:cNvPr>
          <p:cNvSpPr/>
          <p:nvPr/>
        </p:nvSpPr>
        <p:spPr>
          <a:xfrm>
            <a:off x="2860203" y="5722795"/>
            <a:ext cx="254851" cy="228263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596E7F-5172-878B-59A7-2FF321F01D61}"/>
              </a:ext>
            </a:extLst>
          </p:cNvPr>
          <p:cNvSpPr/>
          <p:nvPr/>
        </p:nvSpPr>
        <p:spPr>
          <a:xfrm>
            <a:off x="3209423" y="5475659"/>
            <a:ext cx="305302" cy="22975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120734C-D3BC-D927-CA37-4B9C8A7584C0}"/>
              </a:ext>
            </a:extLst>
          </p:cNvPr>
          <p:cNvSpPr/>
          <p:nvPr/>
        </p:nvSpPr>
        <p:spPr>
          <a:xfrm>
            <a:off x="3242051" y="5725427"/>
            <a:ext cx="254851" cy="228263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DCF8E3E-E2DA-EE12-DCD3-0F2C889C8E05}"/>
              </a:ext>
            </a:extLst>
          </p:cNvPr>
          <p:cNvSpPr/>
          <p:nvPr/>
        </p:nvSpPr>
        <p:spPr>
          <a:xfrm>
            <a:off x="6501463" y="345144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9B93D-F492-D429-58A8-2ECDA9353894}"/>
              </a:ext>
            </a:extLst>
          </p:cNvPr>
          <p:cNvSpPr txBox="1"/>
          <p:nvPr/>
        </p:nvSpPr>
        <p:spPr>
          <a:xfrm>
            <a:off x="6868931" y="3451449"/>
            <a:ext cx="60974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 </a:t>
            </a:r>
            <a:r>
              <a:rPr lang="en-US" altLang="ko-KR" b="1" dirty="0"/>
              <a:t>/ </a:t>
            </a:r>
            <a:r>
              <a:rPr lang="ko-KR" altLang="en-US" b="1" dirty="0"/>
              <a:t>반려 등록 버튼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결재</a:t>
            </a:r>
            <a:r>
              <a:rPr lang="en-US" altLang="ko-KR" sz="1400" dirty="0"/>
              <a:t>/</a:t>
            </a:r>
            <a:r>
              <a:rPr lang="ko-KR" altLang="en-US" sz="1400" dirty="0"/>
              <a:t>반려 선택할 페이지로 이동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59941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101BD6-4E45-4AC8-5177-4D4704B7674B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2338C38-7C54-57E7-EE97-60C4A82C43FF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43CFD07-B431-D248-344A-988E43D99CE7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4F7B7BC-5CEC-E149-A4A9-2B041416C94B}"/>
              </a:ext>
            </a:extLst>
          </p:cNvPr>
          <p:cNvSpPr/>
          <p:nvPr/>
        </p:nvSpPr>
        <p:spPr>
          <a:xfrm>
            <a:off x="6409347" y="170061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C9CC0-E004-8A45-5054-7817B3D69850}"/>
              </a:ext>
            </a:extLst>
          </p:cNvPr>
          <p:cNvSpPr txBox="1"/>
          <p:nvPr/>
        </p:nvSpPr>
        <p:spPr>
          <a:xfrm>
            <a:off x="6776815" y="1700612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일정관리 추가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35EDD8-5621-F9AA-CF54-B94C5FF5F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5" t="9334" r="14875" b="8222"/>
          <a:stretch/>
        </p:blipFill>
        <p:spPr>
          <a:xfrm>
            <a:off x="283672" y="1700612"/>
            <a:ext cx="5806289" cy="36022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CAE76C-EEA1-521A-3FAF-3CB2283DB7FB}"/>
              </a:ext>
            </a:extLst>
          </p:cNvPr>
          <p:cNvSpPr/>
          <p:nvPr/>
        </p:nvSpPr>
        <p:spPr>
          <a:xfrm>
            <a:off x="2071478" y="1746332"/>
            <a:ext cx="2504331" cy="179315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8180F1F-8670-116D-4844-23FFFDAD239F}"/>
              </a:ext>
            </a:extLst>
          </p:cNvPr>
          <p:cNvSpPr/>
          <p:nvPr/>
        </p:nvSpPr>
        <p:spPr>
          <a:xfrm>
            <a:off x="1605338" y="1791851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288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4FE1A6-AB45-8E6F-8715-D825B7BD14D8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67336C-8327-0B5C-B07A-AAF9E98666EB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69A62D-3D9E-BC5B-5017-A8DCE72BCB08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9E15F52-D05F-C85C-4F33-F59BDF662E9E}"/>
              </a:ext>
            </a:extLst>
          </p:cNvPr>
          <p:cNvSpPr/>
          <p:nvPr/>
        </p:nvSpPr>
        <p:spPr>
          <a:xfrm>
            <a:off x="6409347" y="170061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A0066-4B65-72EE-9F5B-EC328F71EB08}"/>
              </a:ext>
            </a:extLst>
          </p:cNvPr>
          <p:cNvSpPr txBox="1"/>
          <p:nvPr/>
        </p:nvSpPr>
        <p:spPr>
          <a:xfrm>
            <a:off x="6776815" y="1700612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일정 보기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일정 내용</a:t>
            </a:r>
            <a:r>
              <a:rPr lang="en-US" altLang="ko-KR" sz="1400" dirty="0"/>
              <a:t>, </a:t>
            </a:r>
            <a:r>
              <a:rPr lang="ko-KR" altLang="en-US" sz="1400" dirty="0"/>
              <a:t>시작 날짜</a:t>
            </a:r>
            <a:r>
              <a:rPr lang="en-US" altLang="ko-KR" sz="1400" dirty="0"/>
              <a:t>, </a:t>
            </a:r>
            <a:r>
              <a:rPr lang="ko-KR" altLang="en-US" sz="1400" dirty="0"/>
              <a:t>종료 날짜 출력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688A15-2D4F-C839-0C99-43F0248DE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44" t="8707" r="13674" b="5579"/>
          <a:stretch/>
        </p:blipFill>
        <p:spPr>
          <a:xfrm>
            <a:off x="285108" y="1700612"/>
            <a:ext cx="5816930" cy="37204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C6DFB8-6485-6AF0-8308-7165E300B2A5}"/>
              </a:ext>
            </a:extLst>
          </p:cNvPr>
          <p:cNvSpPr/>
          <p:nvPr/>
        </p:nvSpPr>
        <p:spPr>
          <a:xfrm>
            <a:off x="2012482" y="1780862"/>
            <a:ext cx="2486365" cy="184016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D3F7AC5-782F-71C4-675A-0D32B6402265}"/>
              </a:ext>
            </a:extLst>
          </p:cNvPr>
          <p:cNvSpPr/>
          <p:nvPr/>
        </p:nvSpPr>
        <p:spPr>
          <a:xfrm>
            <a:off x="1587182" y="1780861"/>
            <a:ext cx="371087" cy="356045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553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404B7C-01EB-04F7-21A9-6274E98BE7D8}"/>
              </a:ext>
            </a:extLst>
          </p:cNvPr>
          <p:cNvGrpSpPr/>
          <p:nvPr/>
        </p:nvGrpSpPr>
        <p:grpSpPr>
          <a:xfrm>
            <a:off x="280890" y="1269106"/>
            <a:ext cx="11624655" cy="5160476"/>
            <a:chOff x="289711" y="1314971"/>
            <a:chExt cx="11624655" cy="516047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372F0C-3560-0E97-87CA-715AFC549292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3C661E-B624-E4CC-2AA8-F2AAFBBB9D04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F53E09E-0026-D51D-8C24-3B09CC76ADF5}"/>
              </a:ext>
            </a:extLst>
          </p:cNvPr>
          <p:cNvSpPr/>
          <p:nvPr/>
        </p:nvSpPr>
        <p:spPr>
          <a:xfrm>
            <a:off x="6368049" y="1685928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86787-1555-C361-E56A-A295418BE6C0}"/>
              </a:ext>
            </a:extLst>
          </p:cNvPr>
          <p:cNvSpPr txBox="1"/>
          <p:nvPr/>
        </p:nvSpPr>
        <p:spPr>
          <a:xfrm>
            <a:off x="6735517" y="1685928"/>
            <a:ext cx="491988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내 정보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비밀번호</a:t>
            </a:r>
            <a:r>
              <a:rPr lang="en-US" altLang="ko-KR" sz="1400" dirty="0"/>
              <a:t>, </a:t>
            </a:r>
            <a:r>
              <a:rPr lang="ko-KR" altLang="en-US" sz="1400" dirty="0"/>
              <a:t>이메일</a:t>
            </a:r>
            <a:r>
              <a:rPr lang="en-US" altLang="ko-KR" sz="1400" dirty="0"/>
              <a:t>, </a:t>
            </a:r>
            <a:r>
              <a:rPr lang="ko-KR" altLang="en-US" sz="1400" dirty="0"/>
              <a:t>전화번호 수정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나머지 정보는 매니저 계정에서 수정 가능</a:t>
            </a:r>
            <a:endParaRPr lang="en-US" altLang="ko-KR" sz="1400" dirty="0"/>
          </a:p>
          <a:p>
            <a:r>
              <a:rPr lang="en-US" altLang="ko-KR" sz="1400" dirty="0"/>
              <a:t>-  </a:t>
            </a:r>
            <a:r>
              <a:rPr lang="ko-KR" altLang="en-US" sz="1400" dirty="0"/>
              <a:t>수정할 경우 비밀번호는 초기화 되어</a:t>
            </a:r>
            <a:endParaRPr lang="en-US" altLang="ko-KR" sz="1400" dirty="0"/>
          </a:p>
          <a:p>
            <a:r>
              <a:rPr lang="ko-KR" altLang="en-US" sz="1400" dirty="0"/>
              <a:t>   새  비밀번호로 입력 가능</a:t>
            </a:r>
            <a:r>
              <a:rPr lang="en-US" altLang="ko-KR" sz="1400" dirty="0"/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04C8EF-692A-07FF-DD37-7ACDBE94B9C4}"/>
              </a:ext>
            </a:extLst>
          </p:cNvPr>
          <p:cNvSpPr/>
          <p:nvPr/>
        </p:nvSpPr>
        <p:spPr>
          <a:xfrm>
            <a:off x="6363156" y="5260907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E8AC4-A608-301A-D004-577B697FF7A1}"/>
              </a:ext>
            </a:extLst>
          </p:cNvPr>
          <p:cNvSpPr txBox="1"/>
          <p:nvPr/>
        </p:nvSpPr>
        <p:spPr>
          <a:xfrm>
            <a:off x="6730624" y="5260907"/>
            <a:ext cx="4919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수정버튼을 통해 새로운 개인정보 저장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A17AF0-03B9-1D33-6C16-D614F5F0B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87" t="9032" r="19627" b="27522"/>
          <a:stretch/>
        </p:blipFill>
        <p:spPr>
          <a:xfrm>
            <a:off x="280890" y="2036308"/>
            <a:ext cx="5811852" cy="32138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AAE855A-EFE9-C723-D704-8A226B71ED63}"/>
              </a:ext>
            </a:extLst>
          </p:cNvPr>
          <p:cNvSpPr/>
          <p:nvPr/>
        </p:nvSpPr>
        <p:spPr>
          <a:xfrm>
            <a:off x="3474986" y="2727588"/>
            <a:ext cx="2261350" cy="217359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670287A-D90E-1665-8ED2-EB3BB3BC21A1}"/>
              </a:ext>
            </a:extLst>
          </p:cNvPr>
          <p:cNvSpPr/>
          <p:nvPr/>
        </p:nvSpPr>
        <p:spPr>
          <a:xfrm>
            <a:off x="3462909" y="2346317"/>
            <a:ext cx="411861" cy="381272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5D7347-14EE-0032-882F-DFD63A62FB31}"/>
              </a:ext>
            </a:extLst>
          </p:cNvPr>
          <p:cNvSpPr/>
          <p:nvPr/>
        </p:nvSpPr>
        <p:spPr>
          <a:xfrm>
            <a:off x="2985326" y="4916628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03AEF2-4FEC-E1FE-A0C6-5B586E13DE1B}"/>
              </a:ext>
            </a:extLst>
          </p:cNvPr>
          <p:cNvSpPr/>
          <p:nvPr/>
        </p:nvSpPr>
        <p:spPr>
          <a:xfrm>
            <a:off x="3397967" y="4988794"/>
            <a:ext cx="298572" cy="21424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4D6530-3344-1829-E333-825A947A7C1C}"/>
              </a:ext>
            </a:extLst>
          </p:cNvPr>
          <p:cNvSpPr/>
          <p:nvPr/>
        </p:nvSpPr>
        <p:spPr>
          <a:xfrm>
            <a:off x="1311121" y="4560291"/>
            <a:ext cx="264545" cy="282121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67621E-C2C2-92C7-0009-528794B7B252}"/>
              </a:ext>
            </a:extLst>
          </p:cNvPr>
          <p:cNvSpPr/>
          <p:nvPr/>
        </p:nvSpPr>
        <p:spPr>
          <a:xfrm>
            <a:off x="1594794" y="4613505"/>
            <a:ext cx="508326" cy="20995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6E4F2C-45D9-75D6-2DF8-CC5ED5E9E8E5}"/>
              </a:ext>
            </a:extLst>
          </p:cNvPr>
          <p:cNvSpPr/>
          <p:nvPr/>
        </p:nvSpPr>
        <p:spPr>
          <a:xfrm>
            <a:off x="2701088" y="4581280"/>
            <a:ext cx="264544" cy="2421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0F82D7-D18F-CAB9-DA7F-A134E4B8300F}"/>
              </a:ext>
            </a:extLst>
          </p:cNvPr>
          <p:cNvSpPr/>
          <p:nvPr/>
        </p:nvSpPr>
        <p:spPr>
          <a:xfrm>
            <a:off x="2975186" y="4597154"/>
            <a:ext cx="298572" cy="21424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462C7EA-DD5B-258C-63E1-6ACE9A7D1E8C}"/>
              </a:ext>
            </a:extLst>
          </p:cNvPr>
          <p:cNvSpPr/>
          <p:nvPr/>
        </p:nvSpPr>
        <p:spPr>
          <a:xfrm>
            <a:off x="6368049" y="319158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6527B6-0DCC-BF00-E9FA-D419B46FD5EE}"/>
              </a:ext>
            </a:extLst>
          </p:cNvPr>
          <p:cNvSpPr txBox="1"/>
          <p:nvPr/>
        </p:nvSpPr>
        <p:spPr>
          <a:xfrm>
            <a:off x="6735517" y="3191582"/>
            <a:ext cx="491988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사진 파일 선택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jpg, </a:t>
            </a:r>
            <a:r>
              <a:rPr lang="en-US" altLang="ko-KR" sz="1400" dirty="0" err="1"/>
              <a:t>png</a:t>
            </a:r>
            <a:r>
              <a:rPr lang="en-US" altLang="ko-KR" sz="1400" dirty="0"/>
              <a:t> </a:t>
            </a:r>
            <a:r>
              <a:rPr lang="ko-KR" altLang="en-US" sz="1400" dirty="0"/>
              <a:t>파일 첨부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다른 파일 선택 후 수정버튼 누르면 파일 수정</a:t>
            </a:r>
            <a:endParaRPr lang="en-US" altLang="ko-KR" sz="14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D3E5A59-96DF-6F50-2B9D-8DB5906B8794}"/>
              </a:ext>
            </a:extLst>
          </p:cNvPr>
          <p:cNvSpPr/>
          <p:nvPr/>
        </p:nvSpPr>
        <p:spPr>
          <a:xfrm>
            <a:off x="6363156" y="4209911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770D55-9593-4591-E2B7-84696C12662E}"/>
              </a:ext>
            </a:extLst>
          </p:cNvPr>
          <p:cNvSpPr txBox="1"/>
          <p:nvPr/>
        </p:nvSpPr>
        <p:spPr>
          <a:xfrm>
            <a:off x="6730624" y="4209911"/>
            <a:ext cx="491988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파일 삭제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파일 삭제 라디오 버튼 선택 후</a:t>
            </a:r>
            <a:r>
              <a:rPr lang="en-US" altLang="ko-KR" sz="1400" dirty="0"/>
              <a:t> </a:t>
            </a:r>
            <a:r>
              <a:rPr lang="ko-KR" altLang="en-US" sz="1400" dirty="0"/>
              <a:t>수정 버튼 누르면 파일 삭제 </a:t>
            </a:r>
            <a:endParaRPr lang="en-US" altLang="ko-KR" sz="1400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AB7D548-279E-DF3C-1214-AB5456AE0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15" y="2793908"/>
            <a:ext cx="1738437" cy="17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98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D428F6-5244-94D8-2C9A-FC1F6E6C50B4}"/>
              </a:ext>
            </a:extLst>
          </p:cNvPr>
          <p:cNvGrpSpPr/>
          <p:nvPr/>
        </p:nvGrpSpPr>
        <p:grpSpPr>
          <a:xfrm>
            <a:off x="287408" y="1314299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B831D7-9D35-7079-03EC-04657E074BB1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0BEFC0-3FCE-B503-BF4D-B3CB279AF594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340559-B5BE-3C94-5347-D86AAC39D2D3}"/>
              </a:ext>
            </a:extLst>
          </p:cNvPr>
          <p:cNvSpPr/>
          <p:nvPr/>
        </p:nvSpPr>
        <p:spPr>
          <a:xfrm>
            <a:off x="6439827" y="2069944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41E9F-BBC2-A9FE-FEFD-6363178CBAB6}"/>
              </a:ext>
            </a:extLst>
          </p:cNvPr>
          <p:cNvSpPr txBox="1"/>
          <p:nvPr/>
        </p:nvSpPr>
        <p:spPr>
          <a:xfrm>
            <a:off x="6807295" y="2069944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매니저 계정으로 관리직원 목록에서 직원 추가</a:t>
            </a:r>
            <a:endParaRPr lang="ko-KR" altLang="en-US" dirty="0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D4754DAF-312C-E661-1331-C768ED3BD0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487173"/>
              </p:ext>
            </p:extLst>
          </p:nvPr>
        </p:nvGraphicFramePr>
        <p:xfrm>
          <a:off x="279938" y="1908666"/>
          <a:ext cx="5829770" cy="410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040880" imgH="4983480" progId="PBrush">
                  <p:embed/>
                </p:oleObj>
              </mc:Choice>
              <mc:Fallback>
                <p:oleObj name="Bitmap Image" r:id="rId3" imgW="7040880" imgH="4983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938" y="1908666"/>
                        <a:ext cx="5829770" cy="4104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5C81D50-0813-9763-6990-259D67DDCB4C}"/>
              </a:ext>
            </a:extLst>
          </p:cNvPr>
          <p:cNvSpPr/>
          <p:nvPr/>
        </p:nvSpPr>
        <p:spPr>
          <a:xfrm>
            <a:off x="1416577" y="3723228"/>
            <a:ext cx="774174" cy="25164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042875-D072-9FC7-2BE0-B5CE592F81B3}"/>
              </a:ext>
            </a:extLst>
          </p:cNvPr>
          <p:cNvSpPr/>
          <p:nvPr/>
        </p:nvSpPr>
        <p:spPr>
          <a:xfrm>
            <a:off x="932418" y="367385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835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D428F6-5244-94D8-2C9A-FC1F6E6C50B4}"/>
              </a:ext>
            </a:extLst>
          </p:cNvPr>
          <p:cNvGrpSpPr/>
          <p:nvPr/>
        </p:nvGrpSpPr>
        <p:grpSpPr>
          <a:xfrm>
            <a:off x="287408" y="1314299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B831D7-9D35-7079-03EC-04657E074BB1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0BEFC0-3FCE-B503-BF4D-B3CB279AF594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340559-B5BE-3C94-5347-D86AAC39D2D3}"/>
              </a:ext>
            </a:extLst>
          </p:cNvPr>
          <p:cNvSpPr/>
          <p:nvPr/>
        </p:nvSpPr>
        <p:spPr>
          <a:xfrm>
            <a:off x="6439827" y="2069944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41E9F-BBC2-A9FE-FEFD-6363178CBAB6}"/>
              </a:ext>
            </a:extLst>
          </p:cNvPr>
          <p:cNvSpPr txBox="1"/>
          <p:nvPr/>
        </p:nvSpPr>
        <p:spPr>
          <a:xfrm>
            <a:off x="6807295" y="2069944"/>
            <a:ext cx="609742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직원 추가 페이지</a:t>
            </a:r>
            <a:endParaRPr lang="en-US" altLang="ko-KR" b="1" dirty="0"/>
          </a:p>
          <a:p>
            <a:r>
              <a:rPr lang="ko-KR" altLang="en-US" sz="1400" dirty="0"/>
              <a:t>유효성 체크 후 직원 등록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이름 </a:t>
            </a:r>
            <a:r>
              <a:rPr lang="en-US" altLang="ko-KR" sz="1400" dirty="0"/>
              <a:t>: </a:t>
            </a:r>
            <a:r>
              <a:rPr lang="ko-KR" altLang="en-US" sz="1400" dirty="0"/>
              <a:t>한글 </a:t>
            </a:r>
            <a:r>
              <a:rPr lang="en-US" altLang="ko-KR" sz="1400" dirty="0"/>
              <a:t>2~7</a:t>
            </a:r>
            <a:r>
              <a:rPr lang="ko-KR" altLang="en-US" sz="1400" dirty="0"/>
              <a:t>자 내외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아이디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영소문</a:t>
            </a:r>
            <a:r>
              <a:rPr lang="en-US" altLang="ko-KR" sz="1400" dirty="0"/>
              <a:t>, </a:t>
            </a:r>
            <a:r>
              <a:rPr lang="ko-KR" altLang="en-US" sz="1400" dirty="0"/>
              <a:t>숫자 </a:t>
            </a:r>
            <a:r>
              <a:rPr lang="en-US" altLang="ko-KR" sz="1400" dirty="0"/>
              <a:t>2~10</a:t>
            </a:r>
            <a:r>
              <a:rPr lang="ko-KR" altLang="en-US" sz="1400" dirty="0"/>
              <a:t>자 내외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비밀번호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영소문</a:t>
            </a:r>
            <a:r>
              <a:rPr lang="en-US" altLang="ko-KR" sz="1400" dirty="0"/>
              <a:t>,</a:t>
            </a:r>
            <a:r>
              <a:rPr lang="ko-KR" altLang="en-US" sz="1400" dirty="0"/>
              <a:t>숫자 </a:t>
            </a:r>
            <a:r>
              <a:rPr lang="en-US" altLang="ko-KR" sz="1400" dirty="0"/>
              <a:t>3-8</a:t>
            </a:r>
            <a:r>
              <a:rPr lang="ko-KR" altLang="en-US" sz="1400" dirty="0"/>
              <a:t>자 내외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비밀번호 확인 </a:t>
            </a:r>
            <a:r>
              <a:rPr lang="en-US" altLang="ko-KR" sz="1400" dirty="0"/>
              <a:t>: </a:t>
            </a:r>
            <a:r>
              <a:rPr lang="ko-KR" altLang="en-US" sz="1400" dirty="0"/>
              <a:t>비밀번호와 값 일치 여부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부서</a:t>
            </a:r>
            <a:r>
              <a:rPr lang="en-US" altLang="ko-KR" sz="1400" dirty="0"/>
              <a:t>, </a:t>
            </a:r>
            <a:r>
              <a:rPr lang="ko-KR" altLang="en-US" sz="1400" dirty="0"/>
              <a:t>직급 </a:t>
            </a:r>
            <a:r>
              <a:rPr lang="en-US" altLang="ko-KR" sz="1400" dirty="0"/>
              <a:t>: </a:t>
            </a:r>
            <a:r>
              <a:rPr lang="ko-KR" altLang="en-US" sz="1400" dirty="0"/>
              <a:t>선택 여부 확인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이메일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영소문숫자</a:t>
            </a:r>
            <a:r>
              <a:rPr lang="en-US" altLang="ko-KR" sz="1400" dirty="0"/>
              <a:t>@</a:t>
            </a:r>
            <a:r>
              <a:rPr lang="ko-KR" altLang="en-US" sz="1400" dirty="0" err="1"/>
              <a:t>영소문자</a:t>
            </a:r>
            <a:r>
              <a:rPr lang="en-US" altLang="ko-KR" sz="1400" dirty="0"/>
              <a:t>.</a:t>
            </a:r>
            <a:r>
              <a:rPr lang="ko-KR" altLang="en-US" sz="1400" dirty="0" err="1"/>
              <a:t>영소문자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핸드폰 번호 </a:t>
            </a:r>
            <a:r>
              <a:rPr lang="en-US" altLang="ko-KR" sz="1400" dirty="0"/>
              <a:t>: ‘-’ </a:t>
            </a:r>
            <a:r>
              <a:rPr lang="ko-KR" altLang="en-US" sz="1400" dirty="0"/>
              <a:t>포함 </a:t>
            </a:r>
            <a:r>
              <a:rPr lang="en-US" altLang="ko-KR" sz="1400" dirty="0"/>
              <a:t>13</a:t>
            </a:r>
            <a:r>
              <a:rPr lang="ko-KR" altLang="en-US" sz="1400" dirty="0"/>
              <a:t>자</a:t>
            </a:r>
          </a:p>
          <a:p>
            <a:endParaRPr lang="ko-KR" altLang="en-US" dirty="0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0BDABAE7-8DE7-F915-88F2-6494D0FCF6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498978"/>
              </p:ext>
            </p:extLst>
          </p:nvPr>
        </p:nvGraphicFramePr>
        <p:xfrm>
          <a:off x="279937" y="2817813"/>
          <a:ext cx="5806289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867280" imgH="2362320" progId="PBrush">
                  <p:embed/>
                </p:oleObj>
              </mc:Choice>
              <mc:Fallback>
                <p:oleObj name="Bitmap Image" r:id="rId3" imgW="5867280" imgH="2362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937" y="2817813"/>
                        <a:ext cx="5806289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5C81D50-0813-9763-6990-259D67DDCB4C}"/>
              </a:ext>
            </a:extLst>
          </p:cNvPr>
          <p:cNvSpPr/>
          <p:nvPr/>
        </p:nvSpPr>
        <p:spPr>
          <a:xfrm>
            <a:off x="2724156" y="4567609"/>
            <a:ext cx="438144" cy="25164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042875-D072-9FC7-2BE0-B5CE592F81B3}"/>
              </a:ext>
            </a:extLst>
          </p:cNvPr>
          <p:cNvSpPr/>
          <p:nvPr/>
        </p:nvSpPr>
        <p:spPr>
          <a:xfrm>
            <a:off x="2759494" y="4835031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67919B-F0BA-ACAA-3B7C-603E1D3F75BF}"/>
              </a:ext>
            </a:extLst>
          </p:cNvPr>
          <p:cNvSpPr/>
          <p:nvPr/>
        </p:nvSpPr>
        <p:spPr>
          <a:xfrm>
            <a:off x="6439827" y="437361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467B7-5757-00C8-4625-AAB3542748B4}"/>
              </a:ext>
            </a:extLst>
          </p:cNvPr>
          <p:cNvSpPr txBox="1"/>
          <p:nvPr/>
        </p:nvSpPr>
        <p:spPr>
          <a:xfrm>
            <a:off x="6807295" y="4373612"/>
            <a:ext cx="60974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직원 추가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직원 정보 추가 후 직원 정보 목록 페이지로 이동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EB2E08-C9CD-E69C-31DE-19A98EDC89AA}"/>
              </a:ext>
            </a:extLst>
          </p:cNvPr>
          <p:cNvSpPr/>
          <p:nvPr/>
        </p:nvSpPr>
        <p:spPr>
          <a:xfrm>
            <a:off x="6439827" y="5020279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BF8E2F-BAB4-E460-9A92-6B3DEA183560}"/>
              </a:ext>
            </a:extLst>
          </p:cNvPr>
          <p:cNvSpPr txBox="1"/>
          <p:nvPr/>
        </p:nvSpPr>
        <p:spPr>
          <a:xfrm>
            <a:off x="6807295" y="5020279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목록 버튼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직원 정보 목록 페이지로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57AAA3-678F-CA40-A4CA-90A35CC09C08}"/>
              </a:ext>
            </a:extLst>
          </p:cNvPr>
          <p:cNvSpPr/>
          <p:nvPr/>
        </p:nvSpPr>
        <p:spPr>
          <a:xfrm>
            <a:off x="3223145" y="4567609"/>
            <a:ext cx="438144" cy="25164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234D10-4563-A622-76B2-F21B42C77020}"/>
              </a:ext>
            </a:extLst>
          </p:cNvPr>
          <p:cNvSpPr/>
          <p:nvPr/>
        </p:nvSpPr>
        <p:spPr>
          <a:xfrm>
            <a:off x="3258483" y="4835031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D83EF3C-F71C-E20B-47F7-C8D521082974}"/>
              </a:ext>
            </a:extLst>
          </p:cNvPr>
          <p:cNvSpPr/>
          <p:nvPr/>
        </p:nvSpPr>
        <p:spPr>
          <a:xfrm>
            <a:off x="1006767" y="291239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1A14F9-4662-C3D4-7B73-D3AF68A2543A}"/>
              </a:ext>
            </a:extLst>
          </p:cNvPr>
          <p:cNvSpPr/>
          <p:nvPr/>
        </p:nvSpPr>
        <p:spPr>
          <a:xfrm>
            <a:off x="368760" y="3272848"/>
            <a:ext cx="5647992" cy="114865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016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404B7C-01EB-04F7-21A9-6274E98BE7D8}"/>
              </a:ext>
            </a:extLst>
          </p:cNvPr>
          <p:cNvGrpSpPr/>
          <p:nvPr/>
        </p:nvGrpSpPr>
        <p:grpSpPr>
          <a:xfrm>
            <a:off x="268922" y="1365771"/>
            <a:ext cx="11624655" cy="5160476"/>
            <a:chOff x="289711" y="1314971"/>
            <a:chExt cx="11624655" cy="516047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372F0C-3560-0E97-87CA-715AFC549292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3C661E-B624-E4CC-2AA8-F2AAFBBB9D04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F53E09E-0026-D51D-8C24-3B09CC76ADF5}"/>
              </a:ext>
            </a:extLst>
          </p:cNvPr>
          <p:cNvSpPr/>
          <p:nvPr/>
        </p:nvSpPr>
        <p:spPr>
          <a:xfrm>
            <a:off x="6438848" y="1551464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86787-1555-C361-E56A-A295418BE6C0}"/>
              </a:ext>
            </a:extLst>
          </p:cNvPr>
          <p:cNvSpPr txBox="1"/>
          <p:nvPr/>
        </p:nvSpPr>
        <p:spPr>
          <a:xfrm>
            <a:off x="6806316" y="1578678"/>
            <a:ext cx="5116762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직원 정보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sz="1400" dirty="0"/>
              <a:t>아이디 제외하고 모두 수정 가능</a:t>
            </a:r>
            <a:endParaRPr lang="en-US" altLang="ko-KR" sz="1400" dirty="0"/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이름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1400" dirty="0" err="1">
                <a:solidFill>
                  <a:prstClr val="black"/>
                </a:solidFill>
              </a:rPr>
              <a:t>공백없이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2~7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자리 한글 입력 가능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비밀번호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공백없이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3~8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숫자 입력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0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이메일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‘@’ </a:t>
            </a:r>
            <a:r>
              <a:rPr lang="ko-KR" altLang="en-US" sz="1400" dirty="0">
                <a:solidFill>
                  <a:prstClr val="black"/>
                </a:solidFill>
              </a:rPr>
              <a:t>을 포함하고 </a:t>
            </a:r>
            <a:r>
              <a:rPr lang="ko-KR" altLang="en-US" sz="1400" dirty="0" err="1">
                <a:solidFill>
                  <a:prstClr val="black"/>
                </a:solidFill>
              </a:rPr>
              <a:t>공백없이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0"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전화번호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dirty="0" err="1">
                <a:solidFill>
                  <a:prstClr val="black"/>
                </a:solidFill>
              </a:rPr>
              <a:t>공백없이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‘-’</a:t>
            </a:r>
            <a:r>
              <a:rPr lang="ko-KR" altLang="en-US" sz="1400" dirty="0">
                <a:solidFill>
                  <a:prstClr val="black"/>
                </a:solidFill>
              </a:rPr>
              <a:t>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11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~12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자리의 숫자만 입력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직급과 부서는 다른 값으로 변경 가능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98168E8-215E-1E27-BDFA-7BE8744080FC}"/>
              </a:ext>
            </a:extLst>
          </p:cNvPr>
          <p:cNvSpPr/>
          <p:nvPr/>
        </p:nvSpPr>
        <p:spPr>
          <a:xfrm>
            <a:off x="6438848" y="5241837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92108B-85BD-F7FF-296B-A30A36D98D41}"/>
              </a:ext>
            </a:extLst>
          </p:cNvPr>
          <p:cNvSpPr txBox="1"/>
          <p:nvPr/>
        </p:nvSpPr>
        <p:spPr>
          <a:xfrm>
            <a:off x="6806316" y="5241837"/>
            <a:ext cx="4919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수정버튼을 통해 새로운 개인정보 저장</a:t>
            </a:r>
            <a:endParaRPr lang="en-US" altLang="ko-KR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1CD626F-88B0-349A-08D2-2E31593C9B95}"/>
              </a:ext>
            </a:extLst>
          </p:cNvPr>
          <p:cNvSpPr/>
          <p:nvPr/>
        </p:nvSpPr>
        <p:spPr>
          <a:xfrm>
            <a:off x="6446836" y="3359046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0426F7-4061-68F1-0C52-B693E37AD123}"/>
              </a:ext>
            </a:extLst>
          </p:cNvPr>
          <p:cNvSpPr txBox="1"/>
          <p:nvPr/>
        </p:nvSpPr>
        <p:spPr>
          <a:xfrm>
            <a:off x="6814304" y="3359046"/>
            <a:ext cx="491988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사진 파일 선택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jpg, </a:t>
            </a:r>
            <a:r>
              <a:rPr lang="en-US" altLang="ko-KR" sz="1400" dirty="0" err="1"/>
              <a:t>png</a:t>
            </a:r>
            <a:r>
              <a:rPr lang="en-US" altLang="ko-KR" sz="1400" dirty="0"/>
              <a:t> </a:t>
            </a:r>
            <a:r>
              <a:rPr lang="ko-KR" altLang="en-US" sz="1400" dirty="0"/>
              <a:t>파일 첨부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다른 파일 선택 후 수정버튼 누르면 파일 수정</a:t>
            </a:r>
            <a:endParaRPr lang="en-US" altLang="ko-KR" sz="14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F97B41D-0632-DCBA-0A1E-82A0B448876E}"/>
              </a:ext>
            </a:extLst>
          </p:cNvPr>
          <p:cNvSpPr/>
          <p:nvPr/>
        </p:nvSpPr>
        <p:spPr>
          <a:xfrm>
            <a:off x="6441943" y="4377375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C64CE5-5858-CB0E-91EA-1E382A3C9EFD}"/>
              </a:ext>
            </a:extLst>
          </p:cNvPr>
          <p:cNvSpPr txBox="1"/>
          <p:nvPr/>
        </p:nvSpPr>
        <p:spPr>
          <a:xfrm>
            <a:off x="6809411" y="4377375"/>
            <a:ext cx="491988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파일 삭제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파일 삭제 라디오 버튼 선택 후</a:t>
            </a:r>
            <a:r>
              <a:rPr lang="en-US" altLang="ko-KR" sz="1400" dirty="0"/>
              <a:t> </a:t>
            </a:r>
            <a:r>
              <a:rPr lang="ko-KR" altLang="en-US" sz="1400" dirty="0"/>
              <a:t>수정 버튼 누르면 파일 삭제 </a:t>
            </a:r>
            <a:endParaRPr lang="en-US" altLang="ko-KR" sz="14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15DFD23-E30D-00FC-7701-6E2433E1A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4" t="8602" r="18952" b="25953"/>
          <a:stretch/>
        </p:blipFill>
        <p:spPr>
          <a:xfrm>
            <a:off x="282065" y="2268515"/>
            <a:ext cx="5797303" cy="3256004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3588205-9A6B-FA15-AD2B-37A3550D1EEA}"/>
              </a:ext>
            </a:extLst>
          </p:cNvPr>
          <p:cNvSpPr/>
          <p:nvPr/>
        </p:nvSpPr>
        <p:spPr>
          <a:xfrm>
            <a:off x="2665469" y="4810171"/>
            <a:ext cx="264544" cy="2421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B54CAE-1344-EFEE-152F-0CEE91FEE361}"/>
              </a:ext>
            </a:extLst>
          </p:cNvPr>
          <p:cNvSpPr/>
          <p:nvPr/>
        </p:nvSpPr>
        <p:spPr>
          <a:xfrm>
            <a:off x="2939567" y="4826045"/>
            <a:ext cx="298572" cy="21424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CF8DB65-5E5C-617A-3F11-1AFF2B79CE47}"/>
              </a:ext>
            </a:extLst>
          </p:cNvPr>
          <p:cNvSpPr/>
          <p:nvPr/>
        </p:nvSpPr>
        <p:spPr>
          <a:xfrm>
            <a:off x="3443944" y="2945582"/>
            <a:ext cx="2214255" cy="210676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94A0B42-1161-0EBE-02B9-AAE65DB7EA8E}"/>
              </a:ext>
            </a:extLst>
          </p:cNvPr>
          <p:cNvSpPr/>
          <p:nvPr/>
        </p:nvSpPr>
        <p:spPr>
          <a:xfrm>
            <a:off x="1337393" y="4778103"/>
            <a:ext cx="264545" cy="282121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AE18E2-55DD-61B7-961F-670F270BC1E4}"/>
              </a:ext>
            </a:extLst>
          </p:cNvPr>
          <p:cNvSpPr/>
          <p:nvPr/>
        </p:nvSpPr>
        <p:spPr>
          <a:xfrm>
            <a:off x="1615745" y="4827151"/>
            <a:ext cx="460705" cy="17537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71EA3E0-0C60-4798-BC40-D8D8A0E36732}"/>
              </a:ext>
            </a:extLst>
          </p:cNvPr>
          <p:cNvSpPr/>
          <p:nvPr/>
        </p:nvSpPr>
        <p:spPr>
          <a:xfrm>
            <a:off x="3220225" y="5414666"/>
            <a:ext cx="223719" cy="233808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C57363-0162-7E39-6D76-CA999BA1B9DA}"/>
              </a:ext>
            </a:extLst>
          </p:cNvPr>
          <p:cNvSpPr/>
          <p:nvPr/>
        </p:nvSpPr>
        <p:spPr>
          <a:xfrm>
            <a:off x="3156959" y="5201804"/>
            <a:ext cx="333662" cy="20995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B7493BB-FB4B-F30B-E72E-214C95A3FAA1}"/>
              </a:ext>
            </a:extLst>
          </p:cNvPr>
          <p:cNvSpPr/>
          <p:nvPr/>
        </p:nvSpPr>
        <p:spPr>
          <a:xfrm>
            <a:off x="3637467" y="5414666"/>
            <a:ext cx="220621" cy="239699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EF454E-2B8B-9630-348D-8E58156E3B5C}"/>
              </a:ext>
            </a:extLst>
          </p:cNvPr>
          <p:cNvSpPr/>
          <p:nvPr/>
        </p:nvSpPr>
        <p:spPr>
          <a:xfrm>
            <a:off x="3571358" y="5196519"/>
            <a:ext cx="333662" cy="20995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A761C3D-7C75-3312-D3E8-FAC45BD536F4}"/>
              </a:ext>
            </a:extLst>
          </p:cNvPr>
          <p:cNvSpPr/>
          <p:nvPr/>
        </p:nvSpPr>
        <p:spPr>
          <a:xfrm>
            <a:off x="6438848" y="5988227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C925C1-A688-C872-4860-E34EBD617800}"/>
              </a:ext>
            </a:extLst>
          </p:cNvPr>
          <p:cNvSpPr txBox="1"/>
          <p:nvPr/>
        </p:nvSpPr>
        <p:spPr>
          <a:xfrm>
            <a:off x="6806316" y="5988227"/>
            <a:ext cx="4919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목록 버튼으로 직원목록 페이지로 이동</a:t>
            </a:r>
            <a:endParaRPr lang="en-US" altLang="ko-KR" dirty="0"/>
          </a:p>
        </p:txBody>
      </p:sp>
      <p:graphicFrame>
        <p:nvGraphicFramePr>
          <p:cNvPr id="49" name="개체 48">
            <a:extLst>
              <a:ext uri="{FF2B5EF4-FFF2-40B4-BE49-F238E27FC236}">
                <a16:creationId xmlns:a16="http://schemas.microsoft.com/office/drawing/2014/main" id="{EAEBD1C1-4B97-A16A-F6DD-27DD67521E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439219"/>
              </p:ext>
            </p:extLst>
          </p:nvPr>
        </p:nvGraphicFramePr>
        <p:xfrm>
          <a:off x="5385685" y="2286803"/>
          <a:ext cx="672102" cy="268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62120" imgH="304920" progId="PBrush">
                  <p:embed/>
                </p:oleObj>
              </mc:Choice>
              <mc:Fallback>
                <p:oleObj name="Bitmap Image" r:id="rId4" imgW="762120" imgH="304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5685" y="2286803"/>
                        <a:ext cx="672102" cy="268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0B9F70F7-E392-94B3-DCCE-955CC80F2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73" y="3013987"/>
            <a:ext cx="1738437" cy="1738437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A6ED755-76A8-DD6F-52CF-07FDFA5E7CDE}"/>
              </a:ext>
            </a:extLst>
          </p:cNvPr>
          <p:cNvSpPr/>
          <p:nvPr/>
        </p:nvSpPr>
        <p:spPr>
          <a:xfrm>
            <a:off x="3057303" y="2927888"/>
            <a:ext cx="333662" cy="379973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730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C8FC54-EDED-911C-1631-2A58D6AFAC8A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DAB72B-E7AC-1AB6-A215-452C10857417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8C692D-341C-900C-B177-C1CE521B3915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22D0A25-7AEB-F192-EBBB-004BC9ECAF77}"/>
              </a:ext>
            </a:extLst>
          </p:cNvPr>
          <p:cNvSpPr/>
          <p:nvPr/>
        </p:nvSpPr>
        <p:spPr>
          <a:xfrm>
            <a:off x="6546507" y="196317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D3155-C788-E451-B430-8E696440C521}"/>
              </a:ext>
            </a:extLst>
          </p:cNvPr>
          <p:cNvSpPr txBox="1"/>
          <p:nvPr/>
        </p:nvSpPr>
        <p:spPr>
          <a:xfrm>
            <a:off x="6913975" y="1963172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매니저 계정으로 결재라인 추가 </a:t>
            </a: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1FDD928D-0C48-C26C-2B0B-293488C963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604970"/>
              </p:ext>
            </p:extLst>
          </p:nvPr>
        </p:nvGraphicFramePr>
        <p:xfrm>
          <a:off x="277633" y="1823007"/>
          <a:ext cx="5818366" cy="4144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406640" imgH="4998600" progId="PBrush">
                  <p:embed/>
                </p:oleObj>
              </mc:Choice>
              <mc:Fallback>
                <p:oleObj name="Bitmap Image" r:id="rId3" imgW="7406640" imgH="4998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633" y="1823007"/>
                        <a:ext cx="5818366" cy="4144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741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1454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C8FC54-EDED-911C-1631-2A58D6AFAC8A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DAB72B-E7AC-1AB6-A215-452C10857417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8C692D-341C-900C-B177-C1CE521B3915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22D0A25-7AEB-F192-EBBB-004BC9ECAF77}"/>
              </a:ext>
            </a:extLst>
          </p:cNvPr>
          <p:cNvSpPr/>
          <p:nvPr/>
        </p:nvSpPr>
        <p:spPr>
          <a:xfrm>
            <a:off x="6481065" y="205099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D3155-C788-E451-B430-8E696440C521}"/>
              </a:ext>
            </a:extLst>
          </p:cNvPr>
          <p:cNvSpPr txBox="1"/>
          <p:nvPr/>
        </p:nvSpPr>
        <p:spPr>
          <a:xfrm>
            <a:off x="6848533" y="2050992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결재라인 추가 </a:t>
            </a:r>
          </a:p>
          <a:p>
            <a:r>
              <a:rPr lang="ko-KR" altLang="en-US" sz="1400" dirty="0"/>
              <a:t>- 새로운 결재라인 추가 페이지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3D8D72-1995-485F-354B-F4EBE7205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" y="2050993"/>
            <a:ext cx="5780115" cy="24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9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224194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02 - 1 </a:t>
            </a:r>
            <a:r>
              <a:rPr lang="ko-KR" altLang="en-US" sz="2200" dirty="0">
                <a:latin typeface="나눔스"/>
                <a:ea typeface="+mj-ea"/>
              </a:rPr>
              <a:t>개발일정</a:t>
            </a:r>
            <a:r>
              <a:rPr lang="en-US" altLang="ko-KR" sz="2200" dirty="0">
                <a:latin typeface="나눔스"/>
                <a:ea typeface="+mj-ea"/>
              </a:rPr>
              <a:t> </a:t>
            </a:r>
            <a:endParaRPr lang="ko-KR" altLang="en-US" sz="2200" dirty="0">
              <a:latin typeface="나눔스"/>
              <a:ea typeface="+mj-ea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B6E1C66-90DA-F503-A048-0C392A266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35862"/>
              </p:ext>
            </p:extLst>
          </p:nvPr>
        </p:nvGraphicFramePr>
        <p:xfrm>
          <a:off x="482599" y="1313270"/>
          <a:ext cx="11230018" cy="48646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698">
                  <a:extLst>
                    <a:ext uri="{9D8B030D-6E8A-4147-A177-3AD203B41FA5}">
                      <a16:colId xmlns:a16="http://schemas.microsoft.com/office/drawing/2014/main" val="2728775548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3235162407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3043927826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3013856682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546270242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3980743079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3064118995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3608167673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1823508987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1761843479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1064526119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2933676753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1661660841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34577373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3294383266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3574575576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2133454683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1745580851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694965850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3505841366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2607179954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3428140006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4052306304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45990730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1952624989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82895955"/>
                    </a:ext>
                  </a:extLst>
                </a:gridCol>
                <a:gridCol w="395320">
                  <a:extLst>
                    <a:ext uri="{9D8B030D-6E8A-4147-A177-3AD203B41FA5}">
                      <a16:colId xmlns:a16="http://schemas.microsoft.com/office/drawing/2014/main" val="645183933"/>
                    </a:ext>
                  </a:extLst>
                </a:gridCol>
              </a:tblGrid>
              <a:tr h="443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구분</a:t>
                      </a:r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(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총</a:t>
                      </a:r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26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 gridSpan="2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11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월</a:t>
                      </a:r>
                      <a:r>
                        <a:rPr lang="en-US" altLang="ko-KR" sz="1100" b="1" u="none" strike="noStrike" baseline="0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 21</a:t>
                      </a:r>
                      <a:r>
                        <a:rPr lang="ko-KR" altLang="en-US" sz="1100" b="1" u="none" strike="noStrike" baseline="0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 </a:t>
                      </a:r>
                      <a:r>
                        <a:rPr lang="en-US" altLang="ko-KR" sz="1100" b="1" u="none" strike="noStrike" baseline="0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~ 12</a:t>
                      </a:r>
                      <a:r>
                        <a:rPr lang="ko-KR" altLang="en-US" sz="1100" b="1" u="none" strike="noStrike" baseline="0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월 </a:t>
                      </a:r>
                      <a:r>
                        <a:rPr lang="en-US" altLang="ko-KR" sz="1100" b="1" u="none" strike="noStrike" baseline="0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16</a:t>
                      </a:r>
                      <a:r>
                        <a:rPr lang="ko-KR" altLang="en-US" sz="1100" b="1" u="none" strike="noStrike" baseline="0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42306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21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22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23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24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25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26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27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28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29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30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1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2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3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4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5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6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7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8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9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10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11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12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13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14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15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16</a:t>
                      </a:r>
                      <a:r>
                        <a:rPr lang="ko-KR" altLang="en-US" sz="11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976564"/>
                  </a:ext>
                </a:extLst>
              </a:tr>
              <a:tr h="4325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UI </a:t>
                      </a:r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설계 및 </a:t>
                      </a:r>
                      <a:r>
                        <a:rPr lang="en-US" altLang="ko-KR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HTML </a:t>
                      </a:r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구현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825731"/>
                  </a:ext>
                </a:extLst>
              </a:tr>
              <a:tr h="4325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effectLst/>
                          <a:latin typeface="KoPubWorld돋움체 Bold" pitchFamily="2" charset="-127"/>
                        </a:rPr>
                        <a:t>DB </a:t>
                      </a:r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설계 및 </a:t>
                      </a:r>
                      <a:endParaRPr lang="en-US" altLang="ko-KR" sz="900" b="1" u="none" strike="noStrike" dirty="0"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  <a:p>
                      <a:pPr algn="ctr" rtl="0" fontAlgn="ctr"/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구축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30832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effectLst/>
                          <a:latin typeface="KoPubWorld돋움체 Bold" pitchFamily="2" charset="-127"/>
                        </a:rPr>
                        <a:t>Class </a:t>
                      </a:r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설계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876222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effectLst/>
                          <a:latin typeface="KoPubWorld돋움체 Bold" pitchFamily="2" charset="-127"/>
                        </a:rPr>
                        <a:t>SQL</a:t>
                      </a:r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문 구성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424852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 err="1">
                          <a:effectLst/>
                          <a:latin typeface="KoPubWorld돋움체 Bold" pitchFamily="2" charset="-127"/>
                        </a:rPr>
                        <a:t>javascript</a:t>
                      </a:r>
                      <a:r>
                        <a:rPr lang="en-US" sz="900" b="1" u="none" strike="noStrike" dirty="0">
                          <a:effectLst/>
                          <a:latin typeface="KoPubWorld돋움체 Bold" pitchFamily="2" charset="-127"/>
                        </a:rPr>
                        <a:t> </a:t>
                      </a:r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구현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796257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effectLst/>
                          <a:latin typeface="KoPubWorld돋움체 Bold" pitchFamily="2" charset="-127"/>
                        </a:rPr>
                        <a:t>Class </a:t>
                      </a:r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구현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410270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DB </a:t>
                      </a:r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샘플데이터 입력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260878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디버깅 및 </a:t>
                      </a:r>
                      <a:endParaRPr lang="en-US" altLang="ko-KR" sz="900" b="1" u="none" strike="noStrike" dirty="0"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  <a:p>
                      <a:pPr algn="ctr" rtl="0" fontAlgn="ctr"/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테스트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00968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산출물 정리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  <a:latin typeface="KoPubWorld돋움체 Bold" pitchFamily="2" charset="-127"/>
                          <a:ea typeface="KoPubWorld돋움체 Bold" pitchFamily="2" charset="-127"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itchFamily="2" charset="-127"/>
                        <a:ea typeface="KoPubWorld돋움체 Bold" pitchFamily="2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59513"/>
                  </a:ext>
                </a:extLst>
              </a:tr>
            </a:tbl>
          </a:graphicData>
        </a:graphic>
      </p:graphicFrame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97DD8755-F2C0-BFB2-2A65-165906753715}"/>
              </a:ext>
            </a:extLst>
          </p:cNvPr>
          <p:cNvSpPr/>
          <p:nvPr/>
        </p:nvSpPr>
        <p:spPr>
          <a:xfrm>
            <a:off x="479377" y="1196752"/>
            <a:ext cx="11233248" cy="151019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83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World돋움체 Bold" pitchFamily="2" charset="-127"/>
              <a:ea typeface="+mn-ea"/>
              <a:cs typeface="+mn-cs"/>
            </a:endParaRPr>
          </a:p>
        </p:txBody>
      </p:sp>
      <p:sp>
        <p:nvSpPr>
          <p:cNvPr id="19" name="모서리가 둥근 직사각형 12">
            <a:extLst>
              <a:ext uri="{FF2B5EF4-FFF2-40B4-BE49-F238E27FC236}">
                <a16:creationId xmlns:a16="http://schemas.microsoft.com/office/drawing/2014/main" id="{FDEF8D65-8B6D-7FFE-1F5B-1E1948830F22}"/>
              </a:ext>
            </a:extLst>
          </p:cNvPr>
          <p:cNvSpPr/>
          <p:nvPr/>
        </p:nvSpPr>
        <p:spPr>
          <a:xfrm>
            <a:off x="479376" y="6149286"/>
            <a:ext cx="11233261" cy="132537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83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World돋움체 Bold" pitchFamily="2" charset="-127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655B72-B0A6-2E4D-0B4C-234EA920C00B}"/>
              </a:ext>
            </a:extLst>
          </p:cNvPr>
          <p:cNvSpPr/>
          <p:nvPr/>
        </p:nvSpPr>
        <p:spPr>
          <a:xfrm>
            <a:off x="1487488" y="2689943"/>
            <a:ext cx="3116262" cy="28526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sym typeface="맑은 고딕"/>
              </a:rPr>
              <a:t>8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World돋움체 Bold" pitchFamily="2" charset="-127"/>
              <a:ea typeface="KoPubWorld돋움체 Bold" pitchFamily="2" charset="-127"/>
              <a:cs typeface="+mn-cs"/>
              <a:sym typeface="맑은 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336F70-1D6C-DB97-9B69-982752008A56}"/>
              </a:ext>
            </a:extLst>
          </p:cNvPr>
          <p:cNvSpPr/>
          <p:nvPr/>
        </p:nvSpPr>
        <p:spPr>
          <a:xfrm>
            <a:off x="1487488" y="2264669"/>
            <a:ext cx="958532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World돋움체 Bold" pitchFamily="2" charset="-127"/>
                <a:ea typeface="KoPubWorld돋움체 Bold" pitchFamily="2" charset="-127"/>
                <a:cs typeface="+mn-cs"/>
                <a:sym typeface="맑은 고딕"/>
              </a:rPr>
              <a:t>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World돋움체 Bold" pitchFamily="2" charset="-127"/>
              <a:ea typeface="KoPubWorld돋움체 Bold" pitchFamily="2" charset="-127"/>
              <a:cs typeface="+mn-cs"/>
              <a:sym typeface="맑은 고딕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B16FD9-D69F-06C3-C2F5-999D586D4BC8}"/>
              </a:ext>
            </a:extLst>
          </p:cNvPr>
          <p:cNvSpPr/>
          <p:nvPr/>
        </p:nvSpPr>
        <p:spPr>
          <a:xfrm>
            <a:off x="2530474" y="3140203"/>
            <a:ext cx="2178686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World돋움체 Bold" pitchFamily="2" charset="-127"/>
                <a:ea typeface="KoPubWorld돋움체 Bold" pitchFamily="2" charset="-127"/>
                <a:cs typeface="+mn-cs"/>
                <a:sym typeface="맑은 고딕"/>
              </a:rPr>
              <a:t>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World돋움체 Bold" pitchFamily="2" charset="-127"/>
              <a:ea typeface="KoPubWorld돋움체 Bold" pitchFamily="2" charset="-127"/>
              <a:cs typeface="+mn-cs"/>
              <a:sym typeface="맑은 고딕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0ADE85-4288-E45B-2F8F-DAC8D9FCCE07}"/>
              </a:ext>
            </a:extLst>
          </p:cNvPr>
          <p:cNvSpPr/>
          <p:nvPr/>
        </p:nvSpPr>
        <p:spPr>
          <a:xfrm>
            <a:off x="3503712" y="3586432"/>
            <a:ext cx="1815048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World돋움체 Bold" pitchFamily="2" charset="-127"/>
                <a:ea typeface="KoPubWorld돋움체 Bold" pitchFamily="2" charset="-127"/>
                <a:cs typeface="+mn-cs"/>
                <a:sym typeface="맑은 고딕"/>
              </a:rPr>
              <a:t>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World돋움체 Bold" pitchFamily="2" charset="-127"/>
              <a:ea typeface="KoPubWorld돋움체 Bold" pitchFamily="2" charset="-127"/>
              <a:cs typeface="+mn-cs"/>
              <a:sym typeface="맑은 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ECC1A5-FFBE-80B2-F3DB-7A608420EA28}"/>
              </a:ext>
            </a:extLst>
          </p:cNvPr>
          <p:cNvSpPr/>
          <p:nvPr/>
        </p:nvSpPr>
        <p:spPr>
          <a:xfrm>
            <a:off x="3575720" y="4021654"/>
            <a:ext cx="2832700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sym typeface="맑은 고딕"/>
              </a:rPr>
              <a:t>8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World돋움체 Bold" pitchFamily="2" charset="-127"/>
              <a:ea typeface="KoPubWorld돋움체 Bold" pitchFamily="2" charset="-127"/>
              <a:cs typeface="+mn-cs"/>
              <a:sym typeface="맑은 고딕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02C931-7E37-A7D4-D159-E1C6A995D067}"/>
              </a:ext>
            </a:extLst>
          </p:cNvPr>
          <p:cNvSpPr/>
          <p:nvPr/>
        </p:nvSpPr>
        <p:spPr>
          <a:xfrm>
            <a:off x="5197157" y="4499548"/>
            <a:ext cx="2384743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World돋움체 Bold" pitchFamily="2" charset="-127"/>
                <a:ea typeface="KoPubWorld돋움체 Bold" pitchFamily="2" charset="-127"/>
                <a:cs typeface="+mn-cs"/>
                <a:sym typeface="맑은 고딕"/>
              </a:rPr>
              <a:t>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World돋움체 Bold" pitchFamily="2" charset="-127"/>
              <a:ea typeface="KoPubWorld돋움체 Bold" pitchFamily="2" charset="-127"/>
              <a:cs typeface="+mn-cs"/>
              <a:sym typeface="맑은 고딕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FBC815-8367-C6E9-EE2C-612B06125225}"/>
              </a:ext>
            </a:extLst>
          </p:cNvPr>
          <p:cNvSpPr/>
          <p:nvPr/>
        </p:nvSpPr>
        <p:spPr>
          <a:xfrm>
            <a:off x="7223760" y="4928224"/>
            <a:ext cx="1920240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World돋움체 Bold" pitchFamily="2" charset="-127"/>
                <a:ea typeface="KoPubWorld돋움체 Bold" pitchFamily="2" charset="-127"/>
                <a:cs typeface="+mn-cs"/>
                <a:sym typeface="맑은 고딕"/>
              </a:rPr>
              <a:t>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World돋움체 Bold" pitchFamily="2" charset="-127"/>
              <a:ea typeface="KoPubWorld돋움체 Bold" pitchFamily="2" charset="-127"/>
              <a:cs typeface="+mn-cs"/>
              <a:sym typeface="맑은 고딕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BC1677-933D-1E40-5B26-D09A4AC72F9D}"/>
              </a:ext>
            </a:extLst>
          </p:cNvPr>
          <p:cNvSpPr/>
          <p:nvPr/>
        </p:nvSpPr>
        <p:spPr>
          <a:xfrm>
            <a:off x="7955281" y="5361459"/>
            <a:ext cx="3241358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sym typeface="맑은 고딕"/>
              </a:rPr>
              <a:t>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World돋움체 Bold" pitchFamily="2" charset="-127"/>
              <a:ea typeface="KoPubWorld돋움체 Bold" pitchFamily="2" charset="-127"/>
              <a:cs typeface="+mn-cs"/>
              <a:sym typeface="맑은 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A26517-E70F-7613-8BBC-A1706169F3E3}"/>
              </a:ext>
            </a:extLst>
          </p:cNvPr>
          <p:cNvSpPr/>
          <p:nvPr/>
        </p:nvSpPr>
        <p:spPr>
          <a:xfrm>
            <a:off x="10150475" y="5794694"/>
            <a:ext cx="1389064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sym typeface="맑은 고딕"/>
              </a:rPr>
              <a:t>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World돋움체 Bold" pitchFamily="2" charset="-127"/>
              <a:ea typeface="KoPubWorld돋움체 Bold" pitchFamily="2" charset="-127"/>
              <a:cs typeface="+mn-cs"/>
              <a:sym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5F92C3-8E77-B5B8-B60E-B8CC565DE198}"/>
              </a:ext>
            </a:extLst>
          </p:cNvPr>
          <p:cNvSpPr txBox="1"/>
          <p:nvPr/>
        </p:nvSpPr>
        <p:spPr>
          <a:xfrm>
            <a:off x="898724" y="1769498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itchFamily="2" charset="-127"/>
                <a:ea typeface="KoPubWorld돋움체 Bold" pitchFamily="2" charset="-127"/>
                <a:cs typeface="+mn-cs"/>
              </a:rPr>
              <a:t>날짜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8E4AC0-EE10-6719-5E12-1AE554A9ADB5}"/>
              </a:ext>
            </a:extLst>
          </p:cNvPr>
          <p:cNvSpPr txBox="1"/>
          <p:nvPr/>
        </p:nvSpPr>
        <p:spPr>
          <a:xfrm>
            <a:off x="445468" y="19474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itchFamily="2" charset="-127"/>
                <a:ea typeface="KoPubWorld돋움체 Bold" pitchFamily="2" charset="-127"/>
                <a:cs typeface="+mn-cs"/>
              </a:rPr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514840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342181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04 - 1 </a:t>
            </a:r>
            <a:r>
              <a:rPr lang="ko-KR" altLang="en-US" sz="2200" dirty="0">
                <a:latin typeface="나눔스"/>
                <a:ea typeface="+mj-ea"/>
              </a:rPr>
              <a:t>상세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404B7C-01EB-04F7-21A9-6274E98BE7D8}"/>
              </a:ext>
            </a:extLst>
          </p:cNvPr>
          <p:cNvGrpSpPr/>
          <p:nvPr/>
        </p:nvGrpSpPr>
        <p:grpSpPr>
          <a:xfrm>
            <a:off x="283672" y="1314971"/>
            <a:ext cx="11624655" cy="5160476"/>
            <a:chOff x="289711" y="1314971"/>
            <a:chExt cx="11624655" cy="516047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372F0C-3560-0E97-87CA-715AFC549292}"/>
                </a:ext>
              </a:extLst>
            </p:cNvPr>
            <p:cNvSpPr/>
            <p:nvPr/>
          </p:nvSpPr>
          <p:spPr>
            <a:xfrm>
              <a:off x="289711" y="1314972"/>
              <a:ext cx="5806289" cy="5160475"/>
            </a:xfrm>
            <a:prstGeom prst="rect">
              <a:avLst/>
            </a:prstGeom>
            <a:solidFill>
              <a:schemeClr val="bg1">
                <a:lumMod val="95000"/>
                <a:alpha val="9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3C661E-B624-E4CC-2AA8-F2AAFBBB9D04}"/>
                </a:ext>
              </a:extLst>
            </p:cNvPr>
            <p:cNvSpPr/>
            <p:nvPr/>
          </p:nvSpPr>
          <p:spPr>
            <a:xfrm>
              <a:off x="6108077" y="1314971"/>
              <a:ext cx="5806289" cy="51604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0CF6621-335B-E1AA-D79F-D104CD50D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9" y="3023336"/>
            <a:ext cx="5803200" cy="2185157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2060"/>
            </a:contourClr>
          </a:sp3d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F53E09E-0026-D51D-8C24-3B09CC76ADF5}"/>
              </a:ext>
            </a:extLst>
          </p:cNvPr>
          <p:cNvSpPr/>
          <p:nvPr/>
        </p:nvSpPr>
        <p:spPr>
          <a:xfrm>
            <a:off x="6585025" y="1997792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8280450-F450-D320-7B91-E248825C9658}"/>
              </a:ext>
            </a:extLst>
          </p:cNvPr>
          <p:cNvSpPr/>
          <p:nvPr/>
        </p:nvSpPr>
        <p:spPr>
          <a:xfrm>
            <a:off x="6585025" y="3181925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86787-1555-C361-E56A-A295418BE6C0}"/>
              </a:ext>
            </a:extLst>
          </p:cNvPr>
          <p:cNvSpPr txBox="1"/>
          <p:nvPr/>
        </p:nvSpPr>
        <p:spPr>
          <a:xfrm>
            <a:off x="6952493" y="1997792"/>
            <a:ext cx="609742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결재라인의 사원 추가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부서</a:t>
            </a:r>
            <a:r>
              <a:rPr lang="en-US" altLang="ko-KR" sz="1400" dirty="0"/>
              <a:t>, </a:t>
            </a:r>
            <a:r>
              <a:rPr lang="ko-KR" altLang="en-US" sz="1400" dirty="0"/>
              <a:t>직급 선택 및 이메일 전화번호 입력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부서의 직원 선택 가능</a:t>
            </a:r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FBA8D-34E1-8E43-FE7D-EEB1CB651713}"/>
              </a:ext>
            </a:extLst>
          </p:cNvPr>
          <p:cNvSpPr txBox="1"/>
          <p:nvPr/>
        </p:nvSpPr>
        <p:spPr>
          <a:xfrm>
            <a:off x="6952493" y="3181925"/>
            <a:ext cx="60974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인원 추가</a:t>
            </a:r>
            <a:r>
              <a:rPr lang="en-US" altLang="ko-KR" b="1" dirty="0"/>
              <a:t>, </a:t>
            </a:r>
            <a:r>
              <a:rPr lang="ko-KR" altLang="en-US" b="1" dirty="0"/>
              <a:t>결재라인 추가</a:t>
            </a:r>
            <a:r>
              <a:rPr lang="en-US" altLang="ko-KR" b="1" dirty="0"/>
              <a:t>, </a:t>
            </a:r>
            <a:r>
              <a:rPr lang="ko-KR" altLang="en-US" b="1" dirty="0"/>
              <a:t>화면 닫기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버튼 기능 구현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465DA6-DFF9-5475-3F51-EE3AC13D785C}"/>
              </a:ext>
            </a:extLst>
          </p:cNvPr>
          <p:cNvSpPr/>
          <p:nvPr/>
        </p:nvSpPr>
        <p:spPr>
          <a:xfrm>
            <a:off x="511772" y="3269434"/>
            <a:ext cx="5442439" cy="31079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52E5-3D86-272D-56BC-FF133F4C44C6}"/>
              </a:ext>
            </a:extLst>
          </p:cNvPr>
          <p:cNvSpPr/>
          <p:nvPr/>
        </p:nvSpPr>
        <p:spPr>
          <a:xfrm>
            <a:off x="2547742" y="4050513"/>
            <a:ext cx="1482261" cy="24295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1028919-4666-66B8-2718-3BD8A7A8D1A3}"/>
              </a:ext>
            </a:extLst>
          </p:cNvPr>
          <p:cNvSpPr/>
          <p:nvPr/>
        </p:nvSpPr>
        <p:spPr>
          <a:xfrm>
            <a:off x="115539" y="3269434"/>
            <a:ext cx="367468" cy="376788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52F433-A57C-FF47-411D-655E8C63668C}"/>
              </a:ext>
            </a:extLst>
          </p:cNvPr>
          <p:cNvSpPr/>
          <p:nvPr/>
        </p:nvSpPr>
        <p:spPr>
          <a:xfrm>
            <a:off x="2168197" y="4001866"/>
            <a:ext cx="367468" cy="376788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EF5D51-41FE-1A09-F70A-4340D83D7FCF}"/>
              </a:ext>
            </a:extLst>
          </p:cNvPr>
          <p:cNvSpPr/>
          <p:nvPr/>
        </p:nvSpPr>
        <p:spPr>
          <a:xfrm>
            <a:off x="5494205" y="4001866"/>
            <a:ext cx="367468" cy="376788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124E63-C582-D43C-A962-CAA0A2AA01F1}"/>
              </a:ext>
            </a:extLst>
          </p:cNvPr>
          <p:cNvSpPr/>
          <p:nvPr/>
        </p:nvSpPr>
        <p:spPr>
          <a:xfrm flipH="1">
            <a:off x="5494204" y="3837634"/>
            <a:ext cx="367469" cy="20752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162E484-223D-505C-E2A7-8EDE5E0731A6}"/>
              </a:ext>
            </a:extLst>
          </p:cNvPr>
          <p:cNvSpPr/>
          <p:nvPr/>
        </p:nvSpPr>
        <p:spPr>
          <a:xfrm>
            <a:off x="6585025" y="4208673"/>
            <a:ext cx="367468" cy="350380"/>
          </a:xfrm>
          <a:prstGeom prst="roundRect">
            <a:avLst/>
          </a:prstGeom>
          <a:solidFill>
            <a:srgbClr val="E49D3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CD578D-B03A-4C0F-64AB-5EB09B0EA2E9}"/>
              </a:ext>
            </a:extLst>
          </p:cNvPr>
          <p:cNvSpPr txBox="1"/>
          <p:nvPr/>
        </p:nvSpPr>
        <p:spPr>
          <a:xfrm>
            <a:off x="6952493" y="4208673"/>
            <a:ext cx="6097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행 삭제 버튼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원하는 결재라인의 행 삭제</a:t>
            </a:r>
          </a:p>
        </p:txBody>
      </p:sp>
    </p:spTree>
    <p:extLst>
      <p:ext uri="{BB962C8B-B14F-4D97-AF65-F5344CB8AC3E}">
        <p14:creationId xmlns:p14="http://schemas.microsoft.com/office/powerpoint/2010/main" val="583684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1" y="382553"/>
            <a:ext cx="2941949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05 - 1 </a:t>
            </a:r>
            <a:r>
              <a:rPr lang="ko-KR" altLang="en-US" sz="2200" dirty="0">
                <a:latin typeface="나눔스"/>
                <a:ea typeface="+mj-ea"/>
              </a:rPr>
              <a:t>프로젝트 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1719E4-524A-8BB4-04B1-C8617366F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2627376"/>
            <a:ext cx="7680960" cy="1603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32137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1" y="382553"/>
            <a:ext cx="3266414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05 - 2 </a:t>
            </a:r>
            <a:r>
              <a:rPr lang="ko-KR" altLang="en-US" sz="2200" dirty="0">
                <a:latin typeface="나눔스"/>
                <a:ea typeface="+mj-ea"/>
              </a:rPr>
              <a:t>문제점 및 해결책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83C057-11E3-413B-C42F-732D4FCBF8B2}"/>
              </a:ext>
            </a:extLst>
          </p:cNvPr>
          <p:cNvSpPr/>
          <p:nvPr/>
        </p:nvSpPr>
        <p:spPr>
          <a:xfrm>
            <a:off x="324085" y="1222513"/>
            <a:ext cx="11589026" cy="5252934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A2B7A0E-08CC-8983-7F26-0141A2A3D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92" y="1362526"/>
            <a:ext cx="4442417" cy="3587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8BB93F-AF36-28C3-4FD8-7C427C1F1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91" y="1362525"/>
            <a:ext cx="4623569" cy="3587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6297C-09F8-3DA0-7F8C-7A719FFED825}"/>
              </a:ext>
            </a:extLst>
          </p:cNvPr>
          <p:cNvSpPr txBox="1"/>
          <p:nvPr/>
        </p:nvSpPr>
        <p:spPr>
          <a:xfrm>
            <a:off x="587831" y="5286029"/>
            <a:ext cx="8917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등록한 보고서의 순서가 </a:t>
            </a:r>
            <a:r>
              <a:rPr lang="ko-KR" altLang="en-US" dirty="0" err="1"/>
              <a:t>밀려들어가서</a:t>
            </a:r>
            <a:r>
              <a:rPr lang="ko-KR" altLang="en-US" dirty="0"/>
              <a:t> 검색화면 목록에 보이지 않는 문제 발견</a:t>
            </a:r>
          </a:p>
          <a:p>
            <a:r>
              <a:rPr lang="ko-KR" altLang="en-US" dirty="0"/>
              <a:t>각 보고서별 순서 번호 </a:t>
            </a:r>
            <a:r>
              <a:rPr lang="ko-KR" altLang="en-US" dirty="0" err="1"/>
              <a:t>r_no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추가하여 문제를 해결하였다.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7A2B89B-C87B-E95A-2B84-D1B6F3A687C2}"/>
              </a:ext>
            </a:extLst>
          </p:cNvPr>
          <p:cNvSpPr/>
          <p:nvPr/>
        </p:nvSpPr>
        <p:spPr>
          <a:xfrm>
            <a:off x="5932069" y="2882595"/>
            <a:ext cx="624064" cy="5457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379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1" y="382553"/>
            <a:ext cx="3266414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05 - 2 </a:t>
            </a:r>
            <a:r>
              <a:rPr lang="ko-KR" altLang="en-US" sz="2200" dirty="0">
                <a:latin typeface="나눔스"/>
                <a:ea typeface="+mj-ea"/>
              </a:rPr>
              <a:t>문제점 및 해결책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83C057-11E3-413B-C42F-732D4FCBF8B2}"/>
              </a:ext>
            </a:extLst>
          </p:cNvPr>
          <p:cNvSpPr/>
          <p:nvPr/>
        </p:nvSpPr>
        <p:spPr>
          <a:xfrm>
            <a:off x="324085" y="1222513"/>
            <a:ext cx="11589026" cy="5252934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7A2B89B-C87B-E95A-2B84-D1B6F3A687C2}"/>
              </a:ext>
            </a:extLst>
          </p:cNvPr>
          <p:cNvSpPr/>
          <p:nvPr/>
        </p:nvSpPr>
        <p:spPr>
          <a:xfrm>
            <a:off x="5710613" y="2882595"/>
            <a:ext cx="624064" cy="5457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81454-7B5F-4466-2727-F3E6B969E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063" y="1412725"/>
            <a:ext cx="5261129" cy="36377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DDF2CC-A45F-83FA-C352-1C33D55F4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8" y="1423353"/>
            <a:ext cx="5011810" cy="36164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C28773-6AD4-AF24-BA38-AF2F47394694}"/>
              </a:ext>
            </a:extLst>
          </p:cNvPr>
          <p:cNvSpPr txBox="1"/>
          <p:nvPr/>
        </p:nvSpPr>
        <p:spPr>
          <a:xfrm>
            <a:off x="587831" y="5157473"/>
            <a:ext cx="106321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$("[name=</a:t>
            </a:r>
            <a:r>
              <a:rPr lang="en-US" altLang="ko-KR" dirty="0" err="1"/>
              <a:t>next_emp_no</a:t>
            </a:r>
            <a:r>
              <a:rPr lang="en-US" altLang="ko-KR" dirty="0"/>
              <a:t>]").</a:t>
            </a:r>
            <a:r>
              <a:rPr lang="en-US" altLang="ko-KR" dirty="0" err="1"/>
              <a:t>val</a:t>
            </a:r>
            <a:r>
              <a:rPr lang="en-US" altLang="ko-KR" dirty="0"/>
              <a:t>(""); </a:t>
            </a:r>
            <a:r>
              <a:rPr lang="ko-KR" altLang="en-US" dirty="0"/>
              <a:t>에서</a:t>
            </a:r>
          </a:p>
          <a:p>
            <a:r>
              <a:rPr lang="ko-KR" altLang="en-US" dirty="0" err="1"/>
              <a:t>최종결재자의</a:t>
            </a:r>
            <a:r>
              <a:rPr lang="ko-KR" altLang="en-US" dirty="0"/>
              <a:t> 다음 </a:t>
            </a:r>
            <a:r>
              <a:rPr lang="en-US" altLang="ko-KR" dirty="0" err="1"/>
              <a:t>emp_no</a:t>
            </a:r>
            <a:r>
              <a:rPr lang="ko-KR" altLang="en-US" dirty="0"/>
              <a:t>가 </a:t>
            </a:r>
            <a:r>
              <a:rPr lang="en-US" altLang="ko-KR" dirty="0"/>
              <a:t>int </a:t>
            </a:r>
            <a:r>
              <a:rPr lang="ko-KR" altLang="en-US" dirty="0"/>
              <a:t>가 아닌 </a:t>
            </a:r>
            <a:r>
              <a:rPr lang="en-US" altLang="ko-KR" dirty="0"/>
              <a:t>String </a:t>
            </a:r>
            <a:r>
              <a:rPr lang="ko-KR" altLang="en-US" dirty="0"/>
              <a:t>으로 전송되어 </a:t>
            </a:r>
            <a:r>
              <a:rPr lang="ko-KR" altLang="en-US" dirty="0" err="1"/>
              <a:t>보고서반려가</a:t>
            </a:r>
            <a:r>
              <a:rPr lang="ko-KR" altLang="en-US" dirty="0"/>
              <a:t> 불가한 상황이 발생하였다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$("[name=</a:t>
            </a:r>
            <a:r>
              <a:rPr lang="en-US" altLang="ko-KR" dirty="0" err="1"/>
              <a:t>next_emp_no</a:t>
            </a:r>
            <a:r>
              <a:rPr lang="en-US" altLang="ko-KR" dirty="0"/>
              <a:t>]").</a:t>
            </a:r>
            <a:r>
              <a:rPr lang="en-US" altLang="ko-KR" dirty="0" err="1"/>
              <a:t>val</a:t>
            </a:r>
            <a:r>
              <a:rPr lang="en-US" altLang="ko-KR" dirty="0"/>
              <a:t>(${</a:t>
            </a:r>
            <a:r>
              <a:rPr lang="en-US" altLang="ko-KR" dirty="0" err="1"/>
              <a:t>requestScope.reportDTO.emp_no</a:t>
            </a:r>
            <a:r>
              <a:rPr lang="en-US" altLang="ko-KR" dirty="0"/>
              <a:t>}); </a:t>
            </a:r>
            <a:r>
              <a:rPr lang="ko-KR" altLang="en-US" dirty="0"/>
              <a:t>로 고쳐서 문제를 해결하였다</a:t>
            </a: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4574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1673588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05 - 3 </a:t>
            </a:r>
            <a:r>
              <a:rPr lang="ko-KR" altLang="en-US" sz="2200" dirty="0">
                <a:latin typeface="나눔스"/>
                <a:ea typeface="+mj-ea"/>
              </a:rPr>
              <a:t>후기</a:t>
            </a: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17C48AE5-D9C6-B5E7-0975-2516B4379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553297"/>
              </p:ext>
            </p:extLst>
          </p:nvPr>
        </p:nvGraphicFramePr>
        <p:xfrm>
          <a:off x="613372" y="1117209"/>
          <a:ext cx="10965255" cy="560832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434503">
                  <a:extLst>
                    <a:ext uri="{9D8B030D-6E8A-4147-A177-3AD203B41FA5}">
                      <a16:colId xmlns:a16="http://schemas.microsoft.com/office/drawing/2014/main" val="1921759371"/>
                    </a:ext>
                  </a:extLst>
                </a:gridCol>
                <a:gridCol w="9530752">
                  <a:extLst>
                    <a:ext uri="{9D8B030D-6E8A-4147-A177-3AD203B41FA5}">
                      <a16:colId xmlns:a16="http://schemas.microsoft.com/office/drawing/2014/main" val="1348339426"/>
                    </a:ext>
                  </a:extLst>
                </a:gridCol>
              </a:tblGrid>
              <a:tr h="1553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"/>
                        </a:rPr>
                        <a:t>이경원</a:t>
                      </a:r>
                    </a:p>
                  </a:txBody>
                  <a:tcPr anchor="ctr">
                    <a:solidFill>
                      <a:schemeClr val="accent3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이론 중심적으로 공부하며 경험했던 것과는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또 다른 경험을 해 볼 수 있어서 얻어가는 것이 많았습니다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일정관리를 </a:t>
                      </a:r>
                      <a:r>
                        <a:rPr lang="ko-KR" altLang="en-US" sz="1400" dirty="0" err="1">
                          <a:latin typeface="나눔스"/>
                        </a:rPr>
                        <a:t>맡게되어</a:t>
                      </a:r>
                      <a:r>
                        <a:rPr lang="ko-KR" altLang="en-US" sz="1400" dirty="0">
                          <a:latin typeface="나눔스"/>
                        </a:rPr>
                        <a:t> </a:t>
                      </a:r>
                      <a:r>
                        <a:rPr lang="en-US" altLang="ko-KR" sz="1400" dirty="0" err="1">
                          <a:latin typeface="나눔스"/>
                        </a:rPr>
                        <a:t>FullCalendar</a:t>
                      </a:r>
                      <a:r>
                        <a:rPr lang="ko-KR" altLang="en-US" sz="1400" dirty="0">
                          <a:latin typeface="나눔스"/>
                        </a:rPr>
                        <a:t>라는 </a:t>
                      </a:r>
                      <a:r>
                        <a:rPr lang="en-US" altLang="ko-KR" sz="1400" dirty="0">
                          <a:latin typeface="나눔스"/>
                        </a:rPr>
                        <a:t>API</a:t>
                      </a:r>
                      <a:r>
                        <a:rPr lang="ko-KR" altLang="en-US" sz="1400" dirty="0">
                          <a:latin typeface="나눔스"/>
                        </a:rPr>
                        <a:t>를 사용해봤는데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오픈소스를 써보는게 처음이라 사용법을 숙지하는데 시간이 조금 걸렸는데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작업을 </a:t>
                      </a:r>
                      <a:r>
                        <a:rPr lang="ko-KR" altLang="en-US" sz="1400" dirty="0" err="1">
                          <a:latin typeface="나눔스"/>
                        </a:rPr>
                        <a:t>하다보니</a:t>
                      </a:r>
                      <a:r>
                        <a:rPr lang="ko-KR" altLang="en-US" sz="1400" dirty="0">
                          <a:latin typeface="나눔스"/>
                        </a:rPr>
                        <a:t> 라이브러리를 사용해보니 확실히 처음부터 </a:t>
                      </a:r>
                      <a:r>
                        <a:rPr lang="ko-KR" altLang="en-US" sz="1400" dirty="0" err="1">
                          <a:latin typeface="나눔스"/>
                        </a:rPr>
                        <a:t>구성하는것보다</a:t>
                      </a:r>
                      <a:r>
                        <a:rPr lang="ko-KR" altLang="en-US" sz="1400" dirty="0">
                          <a:latin typeface="나눔스"/>
                        </a:rPr>
                        <a:t> 시간이 단축되고</a:t>
                      </a:r>
                      <a:r>
                        <a:rPr lang="en-US" altLang="ko-KR" sz="1400" dirty="0">
                          <a:latin typeface="나눔스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내가 </a:t>
                      </a:r>
                      <a:r>
                        <a:rPr lang="ko-KR" altLang="en-US" sz="1400" dirty="0" err="1">
                          <a:latin typeface="나눔스"/>
                        </a:rPr>
                        <a:t>배운것과</a:t>
                      </a:r>
                      <a:r>
                        <a:rPr lang="ko-KR" altLang="en-US" sz="1400" dirty="0">
                          <a:latin typeface="나눔스"/>
                        </a:rPr>
                        <a:t> 오픈소스들을 어떻게 활용하는지에 대해 배우는 계기였습니다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프로젝트를 진행하면서 배웠던 것을 실제로 적용해보니 정리도 훨씬 잘 되고 뿌듯하기도 하며</a:t>
                      </a:r>
                      <a:r>
                        <a:rPr lang="en-US" altLang="ko-KR" sz="1400" dirty="0">
                          <a:latin typeface="나눔스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내가 어느 부분이 부족한지에 대해서도 잘 알 수 있는 경험이었습니다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팀프로젝트에 있어서 의견교환 및 상황판단 및 효율적 업무수행의 중요성에 대해 배우고 </a:t>
                      </a:r>
                      <a:r>
                        <a:rPr lang="ko-KR" altLang="en-US" sz="1400" dirty="0" err="1">
                          <a:latin typeface="나눔스"/>
                        </a:rPr>
                        <a:t>느끼는게</a:t>
                      </a:r>
                      <a:r>
                        <a:rPr lang="ko-KR" altLang="en-US" sz="1400" dirty="0">
                          <a:latin typeface="나눔스"/>
                        </a:rPr>
                        <a:t> 많았고</a:t>
                      </a:r>
                      <a:r>
                        <a:rPr lang="en-US" altLang="ko-KR" sz="1400" dirty="0">
                          <a:latin typeface="나눔스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나아가 앞으로 개발자로 살아가는데 있어 커다란 밑거름이 될 소중한 시간이었습니다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그리고 프로젝트를 다같이 잘 이끌어준 팀원들에게도 감사합니다</a:t>
                      </a:r>
                    </a:p>
                  </a:txBody>
                  <a:tcPr>
                    <a:solidFill>
                      <a:schemeClr val="accent3">
                        <a:tint val="20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943278"/>
                  </a:ext>
                </a:extLst>
              </a:tr>
              <a:tr h="883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스"/>
                        </a:rPr>
                        <a:t>권도영</a:t>
                      </a:r>
                      <a:endParaRPr lang="ko-KR" altLang="en-US" sz="1400" b="1" dirty="0">
                        <a:latin typeface="나눔스"/>
                      </a:endParaRPr>
                    </a:p>
                  </a:txBody>
                  <a:tcPr anchor="ctr">
                    <a:solidFill>
                      <a:schemeClr val="accent3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첫 프로젝트를 마치며 실무 중심적인 경험을 할 수 있었습니다</a:t>
                      </a:r>
                      <a:r>
                        <a:rPr lang="en-US" altLang="ko-KR" sz="1400" dirty="0">
                          <a:latin typeface="나눔스"/>
                        </a:rPr>
                        <a:t>. </a:t>
                      </a:r>
                      <a:r>
                        <a:rPr lang="ko-KR" altLang="en-US" sz="1400" dirty="0" err="1">
                          <a:latin typeface="나눔스"/>
                        </a:rPr>
                        <a:t>조원들과의</a:t>
                      </a:r>
                      <a:r>
                        <a:rPr lang="ko-KR" altLang="en-US" sz="1400" dirty="0">
                          <a:latin typeface="나눔스"/>
                        </a:rPr>
                        <a:t> 소통을 통해 프로젝트의 진행방향을 서로 의논하고 회의록을 작성하며 한 번 더 프로젝트 진행상황을 점검하는 법을 배웠습니다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처음 다뤄보는 </a:t>
                      </a:r>
                      <a:r>
                        <a:rPr lang="en-US" altLang="ko-KR" sz="1400" dirty="0" err="1">
                          <a:latin typeface="나눔스"/>
                        </a:rPr>
                        <a:t>api</a:t>
                      </a:r>
                      <a:r>
                        <a:rPr lang="ko-KR" altLang="en-US" sz="1400" dirty="0" err="1">
                          <a:latin typeface="나눔스"/>
                        </a:rPr>
                        <a:t>를</a:t>
                      </a:r>
                      <a:r>
                        <a:rPr lang="ko-KR" altLang="en-US" sz="1400" dirty="0">
                          <a:latin typeface="나눔스"/>
                        </a:rPr>
                        <a:t> 사용하며 많은 시행착오를 겪었습니다</a:t>
                      </a:r>
                      <a:r>
                        <a:rPr lang="en-US" altLang="ko-KR" sz="1400" dirty="0">
                          <a:latin typeface="나눔스"/>
                        </a:rPr>
                        <a:t>. </a:t>
                      </a:r>
                      <a:r>
                        <a:rPr lang="ko-KR" altLang="en-US" sz="1400" dirty="0">
                          <a:latin typeface="나눔스"/>
                        </a:rPr>
                        <a:t>하지만 여러 시도 끝에 </a:t>
                      </a:r>
                      <a:r>
                        <a:rPr lang="en-US" altLang="ko-KR" sz="1400" dirty="0" err="1">
                          <a:latin typeface="나눔스"/>
                        </a:rPr>
                        <a:t>api</a:t>
                      </a:r>
                      <a:r>
                        <a:rPr lang="ko-KR" altLang="en-US" sz="1400" dirty="0" err="1">
                          <a:latin typeface="나눔스"/>
                        </a:rPr>
                        <a:t>를</a:t>
                      </a:r>
                      <a:r>
                        <a:rPr lang="ko-KR" altLang="en-US" sz="1400" dirty="0">
                          <a:latin typeface="나눔스"/>
                        </a:rPr>
                        <a:t> </a:t>
                      </a:r>
                      <a:r>
                        <a:rPr lang="en-US" altLang="ko-KR" sz="1400" dirty="0">
                          <a:latin typeface="나눔스"/>
                        </a:rPr>
                        <a:t>DB</a:t>
                      </a:r>
                      <a:r>
                        <a:rPr lang="ko-KR" altLang="en-US" sz="1400" dirty="0">
                          <a:latin typeface="나눔스"/>
                        </a:rPr>
                        <a:t>에 연동</a:t>
                      </a:r>
                      <a:r>
                        <a:rPr lang="en-US" altLang="ko-KR" sz="1400" dirty="0">
                          <a:latin typeface="나눔스"/>
                        </a:rPr>
                        <a:t>, </a:t>
                      </a:r>
                      <a:r>
                        <a:rPr lang="ko-KR" altLang="en-US" sz="1400" dirty="0">
                          <a:latin typeface="나눔스"/>
                        </a:rPr>
                        <a:t>데이터 출력 및 </a:t>
                      </a:r>
                      <a:r>
                        <a:rPr lang="en-US" altLang="ko-KR" sz="1400" dirty="0">
                          <a:latin typeface="나눔스"/>
                        </a:rPr>
                        <a:t>CSS </a:t>
                      </a:r>
                      <a:r>
                        <a:rPr lang="ko-KR" altLang="en-US" sz="1400" dirty="0">
                          <a:latin typeface="나눔스"/>
                        </a:rPr>
                        <a:t>작업까지 해보며 배운 지식들을 응용해보는 경험을 할 수 있었습니다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팀 프로젝트를 하며 조원들과 했던 결과물과 소중한 경험은 </a:t>
                      </a:r>
                      <a:r>
                        <a:rPr lang="ko-KR" altLang="en-US" sz="1400" dirty="0" err="1">
                          <a:latin typeface="나눔스"/>
                        </a:rPr>
                        <a:t>제게</a:t>
                      </a:r>
                      <a:r>
                        <a:rPr lang="ko-KR" altLang="en-US" sz="1400" dirty="0">
                          <a:latin typeface="나눔스"/>
                        </a:rPr>
                        <a:t> 있어서 좋은 개발자가 되는 첫 걸음이 될 것 같습니다</a:t>
                      </a:r>
                      <a:r>
                        <a:rPr lang="en-US" altLang="ko-KR" sz="1400" dirty="0">
                          <a:latin typeface="나눔스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다시 한 번 고생한 리더 두 명과 조원들에게 감사의 마음을 전하고 싶습니다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  <a:endParaRPr lang="ko-KR" altLang="en-US" sz="1400" dirty="0">
                        <a:latin typeface="나눔스"/>
                      </a:endParaRPr>
                    </a:p>
                  </a:txBody>
                  <a:tcPr>
                    <a:solidFill>
                      <a:schemeClr val="accent3">
                        <a:tint val="20000"/>
                        <a:alpha val="9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362658"/>
                  </a:ext>
                </a:extLst>
              </a:tr>
              <a:tr h="683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스"/>
                        </a:rPr>
                        <a:t>최민혁</a:t>
                      </a:r>
                      <a:endParaRPr lang="ko-KR" altLang="en-US" sz="1400" b="1" dirty="0">
                        <a:latin typeface="나눔스"/>
                      </a:endParaRPr>
                    </a:p>
                  </a:txBody>
                  <a:tcPr anchor="ctr">
                    <a:solidFill>
                      <a:schemeClr val="accent3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팀원들과 협업을 통해 팀원들마다 다른 코드를 이해하고 분석하는 것에 흥미와 재미를 느꼈습니다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저는 </a:t>
                      </a:r>
                      <a:r>
                        <a:rPr lang="en-US" altLang="ko-KR" sz="1400" dirty="0">
                          <a:latin typeface="나눔스"/>
                        </a:rPr>
                        <a:t>j-</a:t>
                      </a:r>
                      <a:r>
                        <a:rPr lang="en-US" altLang="ko-KR" sz="1400" dirty="0" err="1">
                          <a:latin typeface="나눔스"/>
                        </a:rPr>
                        <a:t>query,js,jsp</a:t>
                      </a:r>
                      <a:r>
                        <a:rPr lang="en-US" altLang="ko-KR" sz="1400" dirty="0">
                          <a:latin typeface="나눔스"/>
                        </a:rPr>
                        <a:t> </a:t>
                      </a:r>
                      <a:r>
                        <a:rPr lang="ko-KR" altLang="en-US" sz="1400" dirty="0">
                          <a:latin typeface="나눔스"/>
                        </a:rPr>
                        <a:t>에 자신이 있어서 이 프로젝트에서 제 강점을 잘 활용한 것 같아 좋았습니다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하지만 한편으로는 제가 부족한 점도 발견했기에 제가 부족한 기술을 더 공부하고 돌아보는 계기가 된 프로젝트였던 것 같습니다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끝으로  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첫 프로젝트인 만큼 기대도 컸지만 내가 잘 해낼 수 있을까 라는 고민도 했지만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팀원들과 리더들에게 도움을 받아서 잘 끝낼 수 있었던 것 같습니다 다시한번 팀원들에게 감사함을 전합니다</a:t>
                      </a:r>
                    </a:p>
                  </a:txBody>
                  <a:tcPr>
                    <a:solidFill>
                      <a:schemeClr val="accent3">
                        <a:tint val="20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748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79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1673588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05 - 3 </a:t>
            </a:r>
            <a:r>
              <a:rPr lang="ko-KR" altLang="en-US" sz="2200" dirty="0">
                <a:latin typeface="나눔스"/>
                <a:ea typeface="+mj-ea"/>
              </a:rPr>
              <a:t>후기</a:t>
            </a: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17C48AE5-D9C6-B5E7-0975-2516B4379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497903"/>
              </p:ext>
            </p:extLst>
          </p:nvPr>
        </p:nvGraphicFramePr>
        <p:xfrm>
          <a:off x="613372" y="1117209"/>
          <a:ext cx="10965255" cy="454152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434503">
                  <a:extLst>
                    <a:ext uri="{9D8B030D-6E8A-4147-A177-3AD203B41FA5}">
                      <a16:colId xmlns:a16="http://schemas.microsoft.com/office/drawing/2014/main" val="1921759371"/>
                    </a:ext>
                  </a:extLst>
                </a:gridCol>
                <a:gridCol w="9530752">
                  <a:extLst>
                    <a:ext uri="{9D8B030D-6E8A-4147-A177-3AD203B41FA5}">
                      <a16:colId xmlns:a16="http://schemas.microsoft.com/office/drawing/2014/main" val="1348339426"/>
                    </a:ext>
                  </a:extLst>
                </a:gridCol>
              </a:tblGrid>
              <a:tr h="1103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"/>
                        </a:rPr>
                        <a:t>성경임</a:t>
                      </a:r>
                    </a:p>
                  </a:txBody>
                  <a:tcPr anchor="ctr">
                    <a:solidFill>
                      <a:schemeClr val="accent3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교육원에서 배운 지식들을 프로젝트에서 직접 활용해 보아서 좋았습니다</a:t>
                      </a:r>
                      <a:r>
                        <a:rPr lang="en-US" altLang="ko-KR" sz="1400" dirty="0">
                          <a:latin typeface="나눔스"/>
                        </a:rPr>
                        <a:t>. </a:t>
                      </a:r>
                      <a:r>
                        <a:rPr lang="ko-KR" altLang="en-US" sz="1400" dirty="0">
                          <a:latin typeface="나눔스"/>
                        </a:rPr>
                        <a:t>코딩을 하면서 막히는 부분들이 생겼을 때  해결하기 위해 배웠던 코딩을 다시한번 더 깊게 공부하고 이해했고 구글링을 하면서 새로운 내용을 배우기도 했습니다</a:t>
                      </a:r>
                      <a:r>
                        <a:rPr lang="en-US" altLang="ko-KR" sz="1400" dirty="0">
                          <a:latin typeface="나눔스"/>
                        </a:rPr>
                        <a:t>. </a:t>
                      </a:r>
                      <a:r>
                        <a:rPr lang="ko-KR" altLang="en-US" sz="1400" dirty="0">
                          <a:latin typeface="나눔스"/>
                        </a:rPr>
                        <a:t>팀원들의 도움으로 어려웠던 문제들을 해결하기도 했습니다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실무에서 꼭 필요한 부분인 팀원들 과의 협업과 소통에 대해서 배울 수 있는 시간이었습니다</a:t>
                      </a:r>
                      <a:r>
                        <a:rPr lang="en-US" altLang="ko-KR" sz="1400" dirty="0">
                          <a:latin typeface="나눔스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진행을 하면서 부족한 부분을 마주하는 순간이 있었지만 차근차근 해결해 나가면서 이번 프로젝트를 통해 큰 성장을 할 수 있었습니다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  <a:endParaRPr lang="ko-KR" altLang="en-US" sz="1400" dirty="0">
                        <a:latin typeface="나눔스"/>
                      </a:endParaRPr>
                    </a:p>
                  </a:txBody>
                  <a:tcPr>
                    <a:solidFill>
                      <a:schemeClr val="accent3">
                        <a:tint val="20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943278"/>
                  </a:ext>
                </a:extLst>
              </a:tr>
              <a:tr h="627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"/>
                        </a:rPr>
                        <a:t>서진아</a:t>
                      </a:r>
                    </a:p>
                  </a:txBody>
                  <a:tcPr anchor="ctr">
                    <a:solidFill>
                      <a:schemeClr val="accent3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팀 프로젝트를 통해 수업시간에 배운 내용들을 다시 한 번 복습할 수 있어서 좋았으며 배우지 않았던 부분들을 스스로 찾아보고 적용할 때는 성취감을 느낄 수 있었습니다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또한</a:t>
                      </a:r>
                      <a:r>
                        <a:rPr lang="en-US" altLang="ko-KR" sz="1400" dirty="0">
                          <a:latin typeface="나눔스"/>
                        </a:rPr>
                        <a:t>, </a:t>
                      </a:r>
                      <a:r>
                        <a:rPr lang="ko-KR" altLang="en-US" sz="1400" dirty="0">
                          <a:latin typeface="나눔스"/>
                        </a:rPr>
                        <a:t>팀원들의 파트를 분석하면서 나와는 다른 코딩방법을 이해할 수 있었던 값진 경험을 얻었다고 생각합니다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리더로서 프로젝트에 참여하면서 코딩실력 뿐만 아니라 원활한 소통도 중요하다는 것을 다시 한 번 </a:t>
                      </a:r>
                      <a:r>
                        <a:rPr lang="ko-KR" altLang="en-US" sz="1400" dirty="0" err="1">
                          <a:latin typeface="나눔스"/>
                        </a:rPr>
                        <a:t>깨달았고</a:t>
                      </a:r>
                      <a:r>
                        <a:rPr lang="en-US" altLang="ko-KR" sz="1400" dirty="0">
                          <a:latin typeface="나눔스"/>
                        </a:rPr>
                        <a:t>, </a:t>
                      </a:r>
                      <a:r>
                        <a:rPr lang="ko-KR" altLang="en-US" sz="1400" dirty="0">
                          <a:latin typeface="나눔스"/>
                        </a:rPr>
                        <a:t>앞으로 더 나은 개발자가 되기 위한 좋은 발판이 된 것 같습니다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마지막으로</a:t>
                      </a:r>
                      <a:r>
                        <a:rPr lang="en-US" altLang="ko-KR" sz="1400" dirty="0">
                          <a:latin typeface="나눔스"/>
                        </a:rPr>
                        <a:t>, </a:t>
                      </a:r>
                      <a:r>
                        <a:rPr lang="ko-KR" altLang="en-US" sz="1400" dirty="0">
                          <a:latin typeface="나눔스"/>
                        </a:rPr>
                        <a:t>이 프로젝트는 팀원들의 노력이 없었다면 이루어지지 않았을 것이라고 생각합니다</a:t>
                      </a:r>
                      <a:r>
                        <a:rPr lang="en-US" altLang="ko-KR" sz="1400" dirty="0">
                          <a:latin typeface="나눔스"/>
                        </a:rPr>
                        <a:t>. </a:t>
                      </a:r>
                      <a:r>
                        <a:rPr lang="ko-KR" altLang="en-US" sz="1400" dirty="0">
                          <a:latin typeface="나눔스"/>
                        </a:rPr>
                        <a:t>지금까지 고생해주신 팀원들에게 감사의 말씀을 드립니다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  <a:endParaRPr lang="ko-KR" altLang="en-US" sz="1400" dirty="0">
                        <a:latin typeface="나눔스"/>
                      </a:endParaRPr>
                    </a:p>
                  </a:txBody>
                  <a:tcPr>
                    <a:solidFill>
                      <a:schemeClr val="accent3">
                        <a:tint val="20000"/>
                        <a:alpha val="9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362658"/>
                  </a:ext>
                </a:extLst>
              </a:tr>
              <a:tr h="485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스"/>
                        </a:rPr>
                        <a:t>김효현</a:t>
                      </a:r>
                      <a:endParaRPr lang="ko-KR" altLang="en-US" sz="1400" b="1" dirty="0">
                        <a:latin typeface="나눔스"/>
                      </a:endParaRPr>
                    </a:p>
                  </a:txBody>
                  <a:tcPr anchor="ctr">
                    <a:solidFill>
                      <a:schemeClr val="accent3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이번 프로젝트를 통해 이전에 수업시간에 배운 내용을 직접 사용해보면서 더 많이 이해하고 사용할 수 있는 계기가 되었습니다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이런 저런 시도를 해보면서 어떻게 해야 좀 더 효율적인 쿼리문이 나오는지 알게 되었고</a:t>
                      </a:r>
                      <a:r>
                        <a:rPr lang="en-US" altLang="ko-KR" sz="1400" dirty="0">
                          <a:latin typeface="나눔스"/>
                        </a:rPr>
                        <a:t>, </a:t>
                      </a:r>
                      <a:r>
                        <a:rPr lang="ko-KR" altLang="en-US" sz="1400" dirty="0">
                          <a:latin typeface="나눔스"/>
                        </a:rPr>
                        <a:t>여러가지 라이브러리를 적용해 가면서 라이브러리 사용에 </a:t>
                      </a:r>
                      <a:r>
                        <a:rPr lang="ko-KR" altLang="en-US" sz="1400">
                          <a:latin typeface="나눔스"/>
                        </a:rPr>
                        <a:t>대한 자신감이 </a:t>
                      </a:r>
                      <a:r>
                        <a:rPr lang="ko-KR" altLang="en-US" sz="1400" dirty="0">
                          <a:latin typeface="나눔스"/>
                        </a:rPr>
                        <a:t>생겼습니다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"/>
                        </a:rPr>
                        <a:t>또한</a:t>
                      </a:r>
                      <a:r>
                        <a:rPr lang="en-US" altLang="ko-KR" sz="1400" dirty="0">
                          <a:latin typeface="나눔스"/>
                        </a:rPr>
                        <a:t>, </a:t>
                      </a:r>
                      <a:r>
                        <a:rPr lang="ko-KR" altLang="en-US" sz="1400" dirty="0">
                          <a:latin typeface="나눔스"/>
                        </a:rPr>
                        <a:t>계속 수정해가면서 어떤 에러가 나왔을 때 어느 곳이 문제인지 좀 더 빨리 파악하게 되어 해결 능력을 키우게 된 것이 큰 성과라고 생각합니다</a:t>
                      </a:r>
                      <a:r>
                        <a:rPr lang="en-US" altLang="ko-KR" sz="1400" dirty="0">
                          <a:latin typeface="나눔스"/>
                        </a:rPr>
                        <a:t>. </a:t>
                      </a:r>
                      <a:r>
                        <a:rPr lang="ko-KR" altLang="en-US" sz="1400" dirty="0">
                          <a:latin typeface="나눔스"/>
                        </a:rPr>
                        <a:t>실무에 뛰어들기 전에 정확한 방법은 아니지만 이런 저런 시도를 해보면서 더욱 실력이 늘어난 것을 느꼈고 더욱 공부를 꾸준히 </a:t>
                      </a:r>
                      <a:r>
                        <a:rPr lang="ko-KR" altLang="en-US" sz="1400" dirty="0" err="1">
                          <a:latin typeface="나눔스"/>
                        </a:rPr>
                        <a:t>해야겠다고</a:t>
                      </a:r>
                      <a:r>
                        <a:rPr lang="ko-KR" altLang="en-US" sz="1400" dirty="0">
                          <a:latin typeface="나눔스"/>
                        </a:rPr>
                        <a:t> 느꼈습니다</a:t>
                      </a:r>
                      <a:r>
                        <a:rPr lang="en-US" altLang="ko-KR" sz="1400" dirty="0">
                          <a:latin typeface="나눔스"/>
                        </a:rPr>
                        <a:t>.</a:t>
                      </a:r>
                      <a:endParaRPr lang="ko-KR" altLang="en-US" sz="1400" dirty="0">
                        <a:latin typeface="나눔스"/>
                      </a:endParaRPr>
                    </a:p>
                  </a:txBody>
                  <a:tcPr>
                    <a:solidFill>
                      <a:schemeClr val="accent3">
                        <a:tint val="20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748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29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1070639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>
                <a:latin typeface="나눔스"/>
                <a:ea typeface="+mj-ea"/>
              </a:rPr>
              <a:t>회의록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4AFD2E-229F-D4DD-A12B-309155D0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84" y="1332029"/>
            <a:ext cx="5535326" cy="5290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7376D0-0B29-6EBC-354C-926299AD4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84" y="1179629"/>
            <a:ext cx="5535326" cy="5290023"/>
          </a:xfrm>
          <a:prstGeom prst="rect">
            <a:avLst/>
          </a:prstGeom>
        </p:spPr>
      </p:pic>
      <p:pic>
        <p:nvPicPr>
          <p:cNvPr id="9" name="그림 8">
            <a:hlinkClick r:id="rId4"/>
            <a:extLst>
              <a:ext uri="{FF2B5EF4-FFF2-40B4-BE49-F238E27FC236}">
                <a16:creationId xmlns:a16="http://schemas.microsoft.com/office/drawing/2014/main" id="{EB6CC442-169D-7265-900D-820955EA0D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107" t="1973" r="5944" b="10136"/>
          <a:stretch/>
        </p:blipFill>
        <p:spPr>
          <a:xfrm>
            <a:off x="3258584" y="886553"/>
            <a:ext cx="5421085" cy="537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1752246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05 - 4 Q&amp;A</a:t>
            </a:r>
            <a:endParaRPr lang="ko-KR" altLang="en-US" sz="2200" dirty="0">
              <a:latin typeface="나눔스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D50240-180A-FD85-FB92-4C8E5C856A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72" y="1624719"/>
            <a:ext cx="3869255" cy="3608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2845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4708E3-77CC-6A77-5D97-DF1CD2E5B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9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A5594-E8D3-82D1-CBDB-C838395D4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3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  <a:effectLst/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283187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03 - 1 ERD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3AFD17-917B-17E5-EE77-3DBD5F5D581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8927"/>
            <a:ext cx="11430000" cy="56054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8185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135703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03 - 2 DB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CEA765-23E6-15DA-FFC8-166BE63D9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38545"/>
              </p:ext>
            </p:extLst>
          </p:nvPr>
        </p:nvGraphicFramePr>
        <p:xfrm>
          <a:off x="176981" y="1538316"/>
          <a:ext cx="11838038" cy="277027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854662">
                  <a:extLst>
                    <a:ext uri="{9D8B030D-6E8A-4147-A177-3AD203B41FA5}">
                      <a16:colId xmlns:a16="http://schemas.microsoft.com/office/drawing/2014/main" val="2172423370"/>
                    </a:ext>
                  </a:extLst>
                </a:gridCol>
                <a:gridCol w="1971238">
                  <a:extLst>
                    <a:ext uri="{9D8B030D-6E8A-4147-A177-3AD203B41FA5}">
                      <a16:colId xmlns:a16="http://schemas.microsoft.com/office/drawing/2014/main" val="92662496"/>
                    </a:ext>
                  </a:extLst>
                </a:gridCol>
                <a:gridCol w="1250571">
                  <a:extLst>
                    <a:ext uri="{9D8B030D-6E8A-4147-A177-3AD203B41FA5}">
                      <a16:colId xmlns:a16="http://schemas.microsoft.com/office/drawing/2014/main" val="2419064691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860740887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1171847248"/>
                    </a:ext>
                  </a:extLst>
                </a:gridCol>
                <a:gridCol w="275551">
                  <a:extLst>
                    <a:ext uri="{9D8B030D-6E8A-4147-A177-3AD203B41FA5}">
                      <a16:colId xmlns:a16="http://schemas.microsoft.com/office/drawing/2014/main" val="1920408991"/>
                    </a:ext>
                  </a:extLst>
                </a:gridCol>
                <a:gridCol w="837246">
                  <a:extLst>
                    <a:ext uri="{9D8B030D-6E8A-4147-A177-3AD203B41FA5}">
                      <a16:colId xmlns:a16="http://schemas.microsoft.com/office/drawing/2014/main" val="2200012886"/>
                    </a:ext>
                  </a:extLst>
                </a:gridCol>
                <a:gridCol w="1356553">
                  <a:extLst>
                    <a:ext uri="{9D8B030D-6E8A-4147-A177-3AD203B41FA5}">
                      <a16:colId xmlns:a16="http://schemas.microsoft.com/office/drawing/2014/main" val="583460948"/>
                    </a:ext>
                  </a:extLst>
                </a:gridCol>
                <a:gridCol w="784256">
                  <a:extLst>
                    <a:ext uri="{9D8B030D-6E8A-4147-A177-3AD203B41FA5}">
                      <a16:colId xmlns:a16="http://schemas.microsoft.com/office/drawing/2014/main" val="2561987081"/>
                    </a:ext>
                  </a:extLst>
                </a:gridCol>
                <a:gridCol w="1748682">
                  <a:extLst>
                    <a:ext uri="{9D8B030D-6E8A-4147-A177-3AD203B41FA5}">
                      <a16:colId xmlns:a16="http://schemas.microsoft.com/office/drawing/2014/main" val="34373351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나눔스"/>
                        </a:rPr>
                        <a:t>물리적 테이블명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나눔스"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  <a:latin typeface="나눔스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나눔스"/>
                        </a:rPr>
                        <a:t>논리적 테이블명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나눔스"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  <a:latin typeface="나눔스"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나눔스"/>
                        </a:rPr>
                        <a:t>PK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나눔스"/>
                        </a:rPr>
                        <a:t>FK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나눔스"/>
                        </a:rPr>
                        <a:t>NOT NULL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나눔스"/>
                        </a:rPr>
                        <a:t>TYPE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나눔스"/>
                        </a:rPr>
                        <a:t>DEFAULT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나눔스"/>
                        </a:rPr>
                        <a:t>참조 테이블</a:t>
                      </a: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4114189258"/>
                  </a:ext>
                </a:extLst>
              </a:tr>
              <a:tr h="203138"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NOTICE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N_NO</a:t>
                      </a:r>
                    </a:p>
                  </a:txBody>
                  <a:tcPr marL="22663" marR="22663" marT="15109" marB="15109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effectLst/>
                          <a:latin typeface="나눔스"/>
                        </a:rPr>
                        <a:t>공지사항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공지사항 순서번호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4119504519"/>
                  </a:ext>
                </a:extLst>
              </a:tr>
              <a:tr h="169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NOTICE_NO</a:t>
                      </a:r>
                    </a:p>
                  </a:txBody>
                  <a:tcPr marL="22663" marR="22663" marT="15109" marB="151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공지사항 번호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1115745263"/>
                  </a:ext>
                </a:extLst>
              </a:tr>
              <a:tr h="169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COMPANY_CODE</a:t>
                      </a:r>
                    </a:p>
                  </a:txBody>
                  <a:tcPr marL="22663" marR="22663" marT="15109" marB="151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회사코드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COMPANY</a:t>
                      </a: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413694530"/>
                  </a:ext>
                </a:extLst>
              </a:tr>
              <a:tr h="203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TITLE</a:t>
                      </a:r>
                    </a:p>
                  </a:txBody>
                  <a:tcPr marL="22663" marR="22663" marT="15109" marB="151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공지사항 제목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VARCHAR2(1000)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801226802"/>
                  </a:ext>
                </a:extLst>
              </a:tr>
              <a:tr h="169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EMP_NO</a:t>
                      </a:r>
                    </a:p>
                  </a:txBody>
                  <a:tcPr marL="22663" marR="22663" marT="15109" marB="151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>
                          <a:effectLst/>
                          <a:latin typeface="나눔스"/>
                        </a:rPr>
                        <a:t>사원번호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EMPLOYEE</a:t>
                      </a: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347656233"/>
                  </a:ext>
                </a:extLst>
              </a:tr>
              <a:tr h="203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REG_DATE</a:t>
                      </a:r>
                    </a:p>
                  </a:txBody>
                  <a:tcPr marL="22663" marR="22663" marT="15109" marB="151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작성일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DATE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SYSDATE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3433301703"/>
                  </a:ext>
                </a:extLst>
              </a:tr>
              <a:tr h="169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READCOUNT</a:t>
                      </a:r>
                    </a:p>
                  </a:txBody>
                  <a:tcPr marL="22663" marR="22663" marT="15109" marB="151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조회수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200">
                          <a:effectLst/>
                          <a:latin typeface="나눔스"/>
                        </a:rPr>
                        <a:t>0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1128197633"/>
                  </a:ext>
                </a:extLst>
              </a:tr>
              <a:tr h="203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CONTENT</a:t>
                      </a:r>
                    </a:p>
                  </a:txBody>
                  <a:tcPr marL="22663" marR="22663" marT="15109" marB="151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공지사항 내용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VARCHAR2(3000)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2526010373"/>
                  </a:ext>
                </a:extLst>
              </a:tr>
              <a:tr h="203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EMAIL</a:t>
                      </a:r>
                    </a:p>
                  </a:txBody>
                  <a:tcPr marL="22663" marR="22663" marT="15109" marB="151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이메일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VARCHAR2(300)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190908425"/>
                  </a:ext>
                </a:extLst>
              </a:tr>
              <a:tr h="203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GROUP_NO</a:t>
                      </a:r>
                    </a:p>
                  </a:txBody>
                  <a:tcPr marL="22663" marR="22663" marT="15109" marB="151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그룹번호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VARCHAR2(100)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2554631713"/>
                  </a:ext>
                </a:extLst>
              </a:tr>
              <a:tr h="169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PRINT_NO</a:t>
                      </a:r>
                    </a:p>
                  </a:txBody>
                  <a:tcPr marL="22663" marR="22663" marT="15109" marB="151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  <a:latin typeface="나눔스"/>
                        </a:rPr>
                        <a:t>출력순서번호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1247995447"/>
                  </a:ext>
                </a:extLst>
              </a:tr>
              <a:tr h="169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PRINT_LEVEL</a:t>
                      </a:r>
                    </a:p>
                  </a:txBody>
                  <a:tcPr marL="22663" marR="22663" marT="15109" marB="151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>
                          <a:effectLst/>
                          <a:latin typeface="나눔스"/>
                        </a:rPr>
                        <a:t>들여쓰기 횟수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Y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나눔스"/>
                        </a:rPr>
                        <a:t>NUMBER</a:t>
                      </a: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663" marR="22663" marT="15109" marB="15109" anchor="ctr"/>
                </a:tc>
                <a:extLst>
                  <a:ext uri="{0D108BD9-81ED-4DB2-BD59-A6C34878D82A}">
                    <a16:rowId xmlns:a16="http://schemas.microsoft.com/office/drawing/2014/main" val="4594185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7262DC8-5788-14A5-E997-C212D670C1C3}"/>
              </a:ext>
            </a:extLst>
          </p:cNvPr>
          <p:cNvSpPr txBox="1"/>
          <p:nvPr/>
        </p:nvSpPr>
        <p:spPr>
          <a:xfrm>
            <a:off x="0" y="1175070"/>
            <a:ext cx="6351639" cy="339645"/>
          </a:xfrm>
          <a:prstGeom prst="rect">
            <a:avLst/>
          </a:prstGeom>
          <a:noFill/>
        </p:spPr>
        <p:txBody>
          <a:bodyPr wrap="square" lIns="252000" tIns="468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나눔스"/>
              </a:rPr>
              <a:t>공지사항 테이블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  <a:latin typeface="나눔스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0844E-AE05-14C2-0468-F09276813565}"/>
              </a:ext>
            </a:extLst>
          </p:cNvPr>
          <p:cNvSpPr txBox="1"/>
          <p:nvPr/>
        </p:nvSpPr>
        <p:spPr>
          <a:xfrm>
            <a:off x="0" y="4405386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나눔스"/>
              </a:rPr>
              <a:t>결재정보 테이블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  <a:latin typeface="나눔스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6521019-5406-5D6E-F38B-DEE8B6249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898116"/>
              </p:ext>
            </p:extLst>
          </p:nvPr>
        </p:nvGraphicFramePr>
        <p:xfrm>
          <a:off x="176981" y="4743940"/>
          <a:ext cx="11838039" cy="19202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1628995303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2146146912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1949054384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1517925793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789746056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1696439832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2680615886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3900101201"/>
                    </a:ext>
                  </a:extLst>
                </a:gridCol>
                <a:gridCol w="784257">
                  <a:extLst>
                    <a:ext uri="{9D8B030D-6E8A-4147-A177-3AD203B41FA5}">
                      <a16:colId xmlns:a16="http://schemas.microsoft.com/office/drawing/2014/main" val="3388126720"/>
                    </a:ext>
                  </a:extLst>
                </a:gridCol>
                <a:gridCol w="1748681">
                  <a:extLst>
                    <a:ext uri="{9D8B030D-6E8A-4147-A177-3AD203B41FA5}">
                      <a16:colId xmlns:a16="http://schemas.microsoft.com/office/drawing/2014/main" val="52751950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테이블명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논리적 테이블명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PK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FK</a:t>
                      </a:r>
                      <a:endParaRPr lang="en-US" sz="1200" b="1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NOT NULL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TYPE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DEFAULT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참조 테이블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601674885"/>
                  </a:ext>
                </a:extLst>
              </a:tr>
              <a:tr h="160020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APPROVAL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APPROVAL_NO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>
                          <a:effectLst/>
                        </a:rPr>
                        <a:t>보고서 결재정보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보고서결재정보번호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667998058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APPROVAL_CODE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결재여부종류코드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APPROVAL_TYPE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718347658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COMPANY_CODE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회사코드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COMPANY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792268324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REPORT_CODE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보고서종류코드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REPORT_TYPE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049419116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R_NO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보고서 순서번호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019553138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RESIGNATION_CNT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반려횟수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200">
                          <a:effectLst/>
                        </a:rPr>
                        <a:t>0</a:t>
                      </a:r>
                      <a:endParaRPr lang="en-US" altLang="ko-KR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246537569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APPROVAL_TIME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결재시간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SYSDATE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937191507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EMP_NO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>
                          <a:effectLst/>
                        </a:rPr>
                        <a:t>사원번호</a:t>
                      </a:r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EMPLOYEE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30299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36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A694D-2416-0232-49FF-FEC2C65C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D31EE-8938-B843-4947-A56EF9E27890}"/>
              </a:ext>
            </a:extLst>
          </p:cNvPr>
          <p:cNvSpPr/>
          <p:nvPr/>
        </p:nvSpPr>
        <p:spPr>
          <a:xfrm>
            <a:off x="587832" y="382553"/>
            <a:ext cx="2135703" cy="504000"/>
          </a:xfrm>
          <a:prstGeom prst="round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latin typeface="나눔스"/>
                <a:ea typeface="+mj-ea"/>
              </a:rPr>
              <a:t>03 - 2 DB </a:t>
            </a:r>
            <a:r>
              <a:rPr lang="ko-KR" altLang="en-US" sz="2200" dirty="0">
                <a:latin typeface="나눔스"/>
                <a:ea typeface="+mj-ea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B44212-98F5-0239-2061-0CDE8E87BF32}"/>
              </a:ext>
            </a:extLst>
          </p:cNvPr>
          <p:cNvSpPr txBox="1"/>
          <p:nvPr/>
        </p:nvSpPr>
        <p:spPr>
          <a:xfrm>
            <a:off x="-7" y="3363903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직원 정보 테이블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2F005-B9BF-F62F-7FB4-99905CFDE0D0}"/>
              </a:ext>
            </a:extLst>
          </p:cNvPr>
          <p:cNvSpPr txBox="1"/>
          <p:nvPr/>
        </p:nvSpPr>
        <p:spPr>
          <a:xfrm>
            <a:off x="0" y="1164432"/>
            <a:ext cx="6174658" cy="338554"/>
          </a:xfrm>
          <a:prstGeom prst="rect">
            <a:avLst/>
          </a:prstGeom>
          <a:noFill/>
        </p:spPr>
        <p:txBody>
          <a:bodyPr wrap="square" lIns="252000">
            <a:spAutoFit/>
          </a:bodyPr>
          <a:lstStyle/>
          <a:p>
            <a:r>
              <a:rPr lang="ko-KR" altLang="en-US" sz="1600" b="1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맑은 고딕" panose="020B0503020000020004" pitchFamily="50" charset="-127"/>
              </a:rPr>
              <a:t>일정관리 테이블</a:t>
            </a:r>
            <a:endParaRPr lang="ko-KR" alt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6E157E-1357-DD56-06FC-B7F7F6454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55785"/>
              </p:ext>
            </p:extLst>
          </p:nvPr>
        </p:nvGraphicFramePr>
        <p:xfrm>
          <a:off x="176979" y="1505925"/>
          <a:ext cx="11838037" cy="128016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2833043126"/>
                    </a:ext>
                  </a:extLst>
                </a:gridCol>
                <a:gridCol w="1971240">
                  <a:extLst>
                    <a:ext uri="{9D8B030D-6E8A-4147-A177-3AD203B41FA5}">
                      <a16:colId xmlns:a16="http://schemas.microsoft.com/office/drawing/2014/main" val="4099128590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54717299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1965994850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3676660146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1612822093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618337791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1085516889"/>
                    </a:ext>
                  </a:extLst>
                </a:gridCol>
                <a:gridCol w="784256">
                  <a:extLst>
                    <a:ext uri="{9D8B030D-6E8A-4147-A177-3AD203B41FA5}">
                      <a16:colId xmlns:a16="http://schemas.microsoft.com/office/drawing/2014/main" val="3151342673"/>
                    </a:ext>
                  </a:extLst>
                </a:gridCol>
                <a:gridCol w="1748680">
                  <a:extLst>
                    <a:ext uri="{9D8B030D-6E8A-4147-A177-3AD203B41FA5}">
                      <a16:colId xmlns:a16="http://schemas.microsoft.com/office/drawing/2014/main" val="2582000578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테이블명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논리적 테이블명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PK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FK</a:t>
                      </a:r>
                      <a:endParaRPr lang="en-US" sz="1200" b="1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NOT NULL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TYPE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DEFAULT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참조 테이블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681167542"/>
                  </a:ext>
                </a:extLst>
              </a:tr>
              <a:tr h="16002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PLANNER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PLAN_NO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effectLst/>
                        </a:rPr>
                        <a:t>일정관리</a:t>
                      </a:r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일정번호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291515666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PLAN_NAME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일정제목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VARCHAR2(1000)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616610359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START_DATE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시작일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766788829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END_DATE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종료일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186150476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EMP_NO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사원번호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EMPLOYEE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0083345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9354D8-E61F-D059-24BF-F76CEBE88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53511"/>
              </p:ext>
            </p:extLst>
          </p:nvPr>
        </p:nvGraphicFramePr>
        <p:xfrm>
          <a:off x="176978" y="3702457"/>
          <a:ext cx="11838037" cy="256032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54661">
                  <a:extLst>
                    <a:ext uri="{9D8B030D-6E8A-4147-A177-3AD203B41FA5}">
                      <a16:colId xmlns:a16="http://schemas.microsoft.com/office/drawing/2014/main" val="1357884626"/>
                    </a:ext>
                  </a:extLst>
                </a:gridCol>
                <a:gridCol w="1971239">
                  <a:extLst>
                    <a:ext uri="{9D8B030D-6E8A-4147-A177-3AD203B41FA5}">
                      <a16:colId xmlns:a16="http://schemas.microsoft.com/office/drawing/2014/main" val="1672428118"/>
                    </a:ext>
                  </a:extLst>
                </a:gridCol>
                <a:gridCol w="1250571">
                  <a:extLst>
                    <a:ext uri="{9D8B030D-6E8A-4147-A177-3AD203B41FA5}">
                      <a16:colId xmlns:a16="http://schemas.microsoft.com/office/drawing/2014/main" val="2520127306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3103029307"/>
                    </a:ext>
                  </a:extLst>
                </a:gridCol>
                <a:gridCol w="286148">
                  <a:extLst>
                    <a:ext uri="{9D8B030D-6E8A-4147-A177-3AD203B41FA5}">
                      <a16:colId xmlns:a16="http://schemas.microsoft.com/office/drawing/2014/main" val="4059278651"/>
                    </a:ext>
                  </a:extLst>
                </a:gridCol>
                <a:gridCol w="275550">
                  <a:extLst>
                    <a:ext uri="{9D8B030D-6E8A-4147-A177-3AD203B41FA5}">
                      <a16:colId xmlns:a16="http://schemas.microsoft.com/office/drawing/2014/main" val="2253303287"/>
                    </a:ext>
                  </a:extLst>
                </a:gridCol>
                <a:gridCol w="837247">
                  <a:extLst>
                    <a:ext uri="{9D8B030D-6E8A-4147-A177-3AD203B41FA5}">
                      <a16:colId xmlns:a16="http://schemas.microsoft.com/office/drawing/2014/main" val="1010368554"/>
                    </a:ext>
                  </a:extLst>
                </a:gridCol>
                <a:gridCol w="1356552">
                  <a:extLst>
                    <a:ext uri="{9D8B030D-6E8A-4147-A177-3AD203B41FA5}">
                      <a16:colId xmlns:a16="http://schemas.microsoft.com/office/drawing/2014/main" val="1744292035"/>
                    </a:ext>
                  </a:extLst>
                </a:gridCol>
                <a:gridCol w="784257">
                  <a:extLst>
                    <a:ext uri="{9D8B030D-6E8A-4147-A177-3AD203B41FA5}">
                      <a16:colId xmlns:a16="http://schemas.microsoft.com/office/drawing/2014/main" val="2122406520"/>
                    </a:ext>
                  </a:extLst>
                </a:gridCol>
                <a:gridCol w="1748681">
                  <a:extLst>
                    <a:ext uri="{9D8B030D-6E8A-4147-A177-3AD203B41FA5}">
                      <a16:colId xmlns:a16="http://schemas.microsoft.com/office/drawing/2014/main" val="246177335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테이블명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물리적 </a:t>
                      </a:r>
                      <a:r>
                        <a:rPr lang="ko-KR" altLang="en-US" sz="1200" b="1" dirty="0" err="1">
                          <a:effectLst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논리적 테이블명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논리적 </a:t>
                      </a:r>
                      <a:r>
                        <a:rPr lang="ko-KR" altLang="en-US" sz="1200" b="1" dirty="0" err="1">
                          <a:effectLst/>
                        </a:rPr>
                        <a:t>컬럼명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PK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FK</a:t>
                      </a:r>
                      <a:endParaRPr lang="en-US" sz="1200" b="1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NOT NULL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TYPE</a:t>
                      </a:r>
                      <a:endParaRPr 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DEFAULT</a:t>
                      </a:r>
                      <a:endParaRPr lang="en-US" sz="1200" b="1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</a:rPr>
                        <a:t>참조 테이블</a:t>
                      </a:r>
                      <a:endParaRPr lang="ko-KR" altLang="en-US" sz="1200" b="1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547720301"/>
                  </a:ext>
                </a:extLst>
              </a:tr>
              <a:tr h="160020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EMPLOYEE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EMP_NO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dirty="0">
                          <a:effectLst/>
                        </a:rPr>
                        <a:t>직원정보</a:t>
                      </a:r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사원번호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NUMBER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377571215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COMPANY_CODE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회사코드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COMPANY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111130809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NAME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사원이름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VARCHAR2(200)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621995613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ID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사원아이디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VARCHAR2(200)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489900468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PWD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사원암호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VARCHAR2(200)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985394180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JIKUP_CODE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직급코드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JIKUP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969816059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DEPT_CODE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부서코드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DEPT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941525290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EMAIL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이메일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VARCHAR2(200)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014255162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PHONE_NUM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전화번호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VARCHAR2(100)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735233406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ROLE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>
                          <a:effectLst/>
                        </a:rPr>
                        <a:t>권한</a:t>
                      </a:r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VARCHAR2(20)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USER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2533584522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</a:rPr>
                        <a:t>IMG</a:t>
                      </a:r>
                      <a:endParaRPr 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dirty="0">
                          <a:effectLst/>
                        </a:rPr>
                        <a:t>사진</a:t>
                      </a:r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>
                          <a:effectLst/>
                        </a:rPr>
                        <a:t>VARCHAR2(200)</a:t>
                      </a:r>
                      <a:endParaRPr 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200" dirty="0">
                        <a:effectLst/>
                        <a:latin typeface="나눔스"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25932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0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7091</Words>
  <Application>Microsoft Office PowerPoint</Application>
  <PresentationFormat>와이드스크린</PresentationFormat>
  <Paragraphs>2066</Paragraphs>
  <Slides>69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KoPubWorld돋움체 Bold</vt:lpstr>
      <vt:lpstr>나눔스</vt:lpstr>
      <vt:lpstr>나눔스퀘어라운드 Bold</vt:lpstr>
      <vt:lpstr>돋움</vt:lpstr>
      <vt:lpstr>맑은 고딕</vt:lpstr>
      <vt:lpstr>맑은 고딕</vt:lpstr>
      <vt:lpstr>Arial</vt:lpstr>
      <vt:lpstr>Office 테마</vt:lpstr>
      <vt:lpstr>Bitmap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8876</dc:creator>
  <cp:lastModifiedBy>8876</cp:lastModifiedBy>
  <cp:revision>191</cp:revision>
  <dcterms:created xsi:type="dcterms:W3CDTF">2022-12-12T08:51:11Z</dcterms:created>
  <dcterms:modified xsi:type="dcterms:W3CDTF">2023-01-30T06:37:11Z</dcterms:modified>
</cp:coreProperties>
</file>